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59"/>
  </p:notesMasterIdLst>
  <p:handoutMasterIdLst>
    <p:handoutMasterId r:id="rId60"/>
  </p:handoutMasterIdLst>
  <p:sldIdLst>
    <p:sldId id="1311" r:id="rId5"/>
    <p:sldId id="1337" r:id="rId6"/>
    <p:sldId id="1339" r:id="rId7"/>
    <p:sldId id="1237" r:id="rId8"/>
    <p:sldId id="1261" r:id="rId9"/>
    <p:sldId id="1263" r:id="rId10"/>
    <p:sldId id="1262" r:id="rId11"/>
    <p:sldId id="1313" r:id="rId12"/>
    <p:sldId id="1314" r:id="rId13"/>
    <p:sldId id="1459" r:id="rId14"/>
    <p:sldId id="1219" r:id="rId15"/>
    <p:sldId id="1220" r:id="rId16"/>
    <p:sldId id="1221" r:id="rId17"/>
    <p:sldId id="1222" r:id="rId18"/>
    <p:sldId id="1223" r:id="rId19"/>
    <p:sldId id="511" r:id="rId20"/>
    <p:sldId id="1272" r:id="rId21"/>
    <p:sldId id="852" r:id="rId22"/>
    <p:sldId id="1317" r:id="rId23"/>
    <p:sldId id="1392" r:id="rId24"/>
    <p:sldId id="1385" r:id="rId25"/>
    <p:sldId id="1386" r:id="rId26"/>
    <p:sldId id="1318" r:id="rId27"/>
    <p:sldId id="1319" r:id="rId28"/>
    <p:sldId id="1320" r:id="rId29"/>
    <p:sldId id="1405" r:id="rId30"/>
    <p:sldId id="1458" r:id="rId31"/>
    <p:sldId id="1383" r:id="rId32"/>
    <p:sldId id="1321" r:id="rId33"/>
    <p:sldId id="1323" r:id="rId34"/>
    <p:sldId id="1324" r:id="rId35"/>
    <p:sldId id="1403" r:id="rId36"/>
    <p:sldId id="1404" r:id="rId37"/>
    <p:sldId id="1325" r:id="rId38"/>
    <p:sldId id="1391" r:id="rId39"/>
    <p:sldId id="1393" r:id="rId40"/>
    <p:sldId id="1326" r:id="rId41"/>
    <p:sldId id="1327" r:id="rId42"/>
    <p:sldId id="1382" r:id="rId43"/>
    <p:sldId id="1328" r:id="rId44"/>
    <p:sldId id="1329" r:id="rId45"/>
    <p:sldId id="1330" r:id="rId46"/>
    <p:sldId id="1331" r:id="rId47"/>
    <p:sldId id="1406" r:id="rId48"/>
    <p:sldId id="1407" r:id="rId49"/>
    <p:sldId id="1408" r:id="rId50"/>
    <p:sldId id="1298" r:id="rId51"/>
    <p:sldId id="1299" r:id="rId52"/>
    <p:sldId id="1364" r:id="rId53"/>
    <p:sldId id="1365" r:id="rId54"/>
    <p:sldId id="1366" r:id="rId55"/>
    <p:sldId id="1367" r:id="rId56"/>
    <p:sldId id="1275" r:id="rId57"/>
    <p:sldId id="1303" r:id="rId58"/>
  </p:sldIdLst>
  <p:sldSz cx="9144000" cy="6858000" type="screen4x3"/>
  <p:notesSz cx="6789738"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590" autoAdjust="0"/>
  </p:normalViewPr>
  <p:slideViewPr>
    <p:cSldViewPr>
      <p:cViewPr varScale="1">
        <p:scale>
          <a:sx n="109" d="100"/>
          <a:sy n="109" d="100"/>
        </p:scale>
        <p:origin x="1680" y="114"/>
      </p:cViewPr>
      <p:guideLst>
        <p:guide orient="horz" pos="2160"/>
        <p:guide pos="2880"/>
      </p:guideLst>
    </p:cSldViewPr>
  </p:slideViewPr>
  <p:notesTextViewPr>
    <p:cViewPr>
      <p:scale>
        <a:sx n="3" d="2"/>
        <a:sy n="3" d="2"/>
      </p:scale>
      <p:origin x="0" y="0"/>
    </p:cViewPr>
  </p:notesTextViewPr>
  <p:sorterViewPr>
    <p:cViewPr>
      <p:scale>
        <a:sx n="160" d="100"/>
        <a:sy n="16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5" Type="http://schemas.openxmlformats.org/officeDocument/2006/relationships/slide" Target="slides/slide1.xml"/><Relationship Id="rId61" Type="http://schemas.openxmlformats.org/officeDocument/2006/relationships/presProps" Target="presProp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EE67B6-A47A-45F1-BC0E-4E408EB3DA43}"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AU"/>
        </a:p>
      </dgm:t>
    </dgm:pt>
    <dgm:pt modelId="{553D90A3-DC85-4A07-A5FC-079F62375806}">
      <dgm:prSet phldrT="[Text]"/>
      <dgm:spPr/>
      <dgm:t>
        <a:bodyPr/>
        <a:lstStyle/>
        <a:p>
          <a:r>
            <a:rPr lang="en-AU" dirty="0"/>
            <a:t>Launch</a:t>
          </a:r>
        </a:p>
      </dgm:t>
    </dgm:pt>
    <dgm:pt modelId="{1CE0BDD3-617A-472F-A458-9FA7C6D41110}" type="parTrans" cxnId="{E97BBAB2-46D6-4D42-A969-AA65FF788A3C}">
      <dgm:prSet/>
      <dgm:spPr/>
      <dgm:t>
        <a:bodyPr/>
        <a:lstStyle/>
        <a:p>
          <a:endParaRPr lang="en-AU"/>
        </a:p>
      </dgm:t>
    </dgm:pt>
    <dgm:pt modelId="{108CECEE-64BB-4FF3-BFFE-086AE3340E50}" type="sibTrans" cxnId="{E97BBAB2-46D6-4D42-A969-AA65FF788A3C}">
      <dgm:prSet/>
      <dgm:spPr/>
      <dgm:t>
        <a:bodyPr/>
        <a:lstStyle/>
        <a:p>
          <a:endParaRPr lang="en-AU"/>
        </a:p>
      </dgm:t>
    </dgm:pt>
    <dgm:pt modelId="{C55BB366-18AF-4E49-88E8-5E1B7F9617F0}">
      <dgm:prSet phldrT="[Text]"/>
      <dgm:spPr/>
      <dgm:t>
        <a:bodyPr/>
        <a:lstStyle/>
        <a:p>
          <a:r>
            <a:rPr lang="en-AU" dirty="0"/>
            <a:t>Explore</a:t>
          </a:r>
        </a:p>
      </dgm:t>
    </dgm:pt>
    <dgm:pt modelId="{A4BC816C-C7E8-48BF-A6D3-7C53E7219DA3}" type="parTrans" cxnId="{8E3AB2BD-3700-4CE1-8481-7A50BE8F8D0B}">
      <dgm:prSet/>
      <dgm:spPr/>
      <dgm:t>
        <a:bodyPr/>
        <a:lstStyle/>
        <a:p>
          <a:endParaRPr lang="en-AU"/>
        </a:p>
      </dgm:t>
    </dgm:pt>
    <dgm:pt modelId="{3B3CDDB4-4B35-45F2-B1C5-06267751117E}" type="sibTrans" cxnId="{8E3AB2BD-3700-4CE1-8481-7A50BE8F8D0B}">
      <dgm:prSet/>
      <dgm:spPr/>
      <dgm:t>
        <a:bodyPr/>
        <a:lstStyle/>
        <a:p>
          <a:endParaRPr lang="en-AU"/>
        </a:p>
      </dgm:t>
    </dgm:pt>
    <dgm:pt modelId="{00E75771-576F-4568-A013-A0E148198875}">
      <dgm:prSet phldrT="[Text]"/>
      <dgm:spPr/>
      <dgm:t>
        <a:bodyPr/>
        <a:lstStyle/>
        <a:p>
          <a:r>
            <a:rPr lang="en-AU" dirty="0"/>
            <a:t>Summarise</a:t>
          </a:r>
        </a:p>
      </dgm:t>
    </dgm:pt>
    <dgm:pt modelId="{75514700-6BD9-4316-9311-8E66A848EC54}" type="parTrans" cxnId="{7593B33B-3DA0-4F64-8E93-B9DEFD85B207}">
      <dgm:prSet/>
      <dgm:spPr/>
      <dgm:t>
        <a:bodyPr/>
        <a:lstStyle/>
        <a:p>
          <a:endParaRPr lang="en-AU"/>
        </a:p>
      </dgm:t>
    </dgm:pt>
    <dgm:pt modelId="{0F0DA2DC-C242-4F44-8A4D-85E2B5C5488E}" type="sibTrans" cxnId="{7593B33B-3DA0-4F64-8E93-B9DEFD85B207}">
      <dgm:prSet/>
      <dgm:spPr/>
      <dgm:t>
        <a:bodyPr/>
        <a:lstStyle/>
        <a:p>
          <a:endParaRPr lang="en-AU"/>
        </a:p>
      </dgm:t>
    </dgm:pt>
    <dgm:pt modelId="{81A38B98-791F-40B8-BBF3-D69A88E666A4}" type="pres">
      <dgm:prSet presAssocID="{2EEE67B6-A47A-45F1-BC0E-4E408EB3DA43}" presName="cycle" presStyleCnt="0">
        <dgm:presLayoutVars>
          <dgm:dir/>
          <dgm:resizeHandles val="exact"/>
        </dgm:presLayoutVars>
      </dgm:prSet>
      <dgm:spPr/>
    </dgm:pt>
    <dgm:pt modelId="{441C1D86-5839-46B1-AC66-A4673C8DF49B}" type="pres">
      <dgm:prSet presAssocID="{553D90A3-DC85-4A07-A5FC-079F62375806}" presName="node" presStyleLbl="node1" presStyleIdx="0" presStyleCnt="3">
        <dgm:presLayoutVars>
          <dgm:bulletEnabled val="1"/>
        </dgm:presLayoutVars>
      </dgm:prSet>
      <dgm:spPr/>
    </dgm:pt>
    <dgm:pt modelId="{CB8CE651-E98D-4144-ACDF-CA3088A27021}" type="pres">
      <dgm:prSet presAssocID="{108CECEE-64BB-4FF3-BFFE-086AE3340E50}" presName="sibTrans" presStyleLbl="sibTrans2D1" presStyleIdx="0" presStyleCnt="3"/>
      <dgm:spPr/>
    </dgm:pt>
    <dgm:pt modelId="{45F9DA7B-10DA-476C-AAC8-6D79C7B7A8C2}" type="pres">
      <dgm:prSet presAssocID="{108CECEE-64BB-4FF3-BFFE-086AE3340E50}" presName="connectorText" presStyleLbl="sibTrans2D1" presStyleIdx="0" presStyleCnt="3"/>
      <dgm:spPr/>
    </dgm:pt>
    <dgm:pt modelId="{9C1D3D5A-52B2-4072-9C9E-042614454A2F}" type="pres">
      <dgm:prSet presAssocID="{C55BB366-18AF-4E49-88E8-5E1B7F9617F0}" presName="node" presStyleLbl="node1" presStyleIdx="1" presStyleCnt="3">
        <dgm:presLayoutVars>
          <dgm:bulletEnabled val="1"/>
        </dgm:presLayoutVars>
      </dgm:prSet>
      <dgm:spPr/>
    </dgm:pt>
    <dgm:pt modelId="{6391AF96-438C-4ED6-A662-DB5CCE299292}" type="pres">
      <dgm:prSet presAssocID="{3B3CDDB4-4B35-45F2-B1C5-06267751117E}" presName="sibTrans" presStyleLbl="sibTrans2D1" presStyleIdx="1" presStyleCnt="3"/>
      <dgm:spPr/>
    </dgm:pt>
    <dgm:pt modelId="{51B3EE8C-A19F-45FC-AB9D-9E8DA3430FAD}" type="pres">
      <dgm:prSet presAssocID="{3B3CDDB4-4B35-45F2-B1C5-06267751117E}" presName="connectorText" presStyleLbl="sibTrans2D1" presStyleIdx="1" presStyleCnt="3"/>
      <dgm:spPr/>
    </dgm:pt>
    <dgm:pt modelId="{AD960939-DBEE-4027-80A3-8665CAE88CC3}" type="pres">
      <dgm:prSet presAssocID="{00E75771-576F-4568-A013-A0E148198875}" presName="node" presStyleLbl="node1" presStyleIdx="2" presStyleCnt="3">
        <dgm:presLayoutVars>
          <dgm:bulletEnabled val="1"/>
        </dgm:presLayoutVars>
      </dgm:prSet>
      <dgm:spPr/>
    </dgm:pt>
    <dgm:pt modelId="{B56B9A73-1E5C-4CF8-88D4-49AA1A218C84}" type="pres">
      <dgm:prSet presAssocID="{0F0DA2DC-C242-4F44-8A4D-85E2B5C5488E}" presName="sibTrans" presStyleLbl="sibTrans2D1" presStyleIdx="2" presStyleCnt="3"/>
      <dgm:spPr/>
    </dgm:pt>
    <dgm:pt modelId="{67C3E600-E5E6-4E3D-940A-7BD7A9971EF8}" type="pres">
      <dgm:prSet presAssocID="{0F0DA2DC-C242-4F44-8A4D-85E2B5C5488E}" presName="connectorText" presStyleLbl="sibTrans2D1" presStyleIdx="2" presStyleCnt="3"/>
      <dgm:spPr/>
    </dgm:pt>
  </dgm:ptLst>
  <dgm:cxnLst>
    <dgm:cxn modelId="{6E753A07-764A-4ACC-B121-D6FFAF477699}" type="presOf" srcId="{3B3CDDB4-4B35-45F2-B1C5-06267751117E}" destId="{6391AF96-438C-4ED6-A662-DB5CCE299292}" srcOrd="0" destOrd="0" presId="urn:microsoft.com/office/officeart/2005/8/layout/cycle2"/>
    <dgm:cxn modelId="{67561513-9A1F-4E97-ADEF-6FF01B179833}" type="presOf" srcId="{C55BB366-18AF-4E49-88E8-5E1B7F9617F0}" destId="{9C1D3D5A-52B2-4072-9C9E-042614454A2F}" srcOrd="0" destOrd="0" presId="urn:microsoft.com/office/officeart/2005/8/layout/cycle2"/>
    <dgm:cxn modelId="{C5C34D23-CBD8-4BEA-8EFD-10B4F2AFAA00}" type="presOf" srcId="{3B3CDDB4-4B35-45F2-B1C5-06267751117E}" destId="{51B3EE8C-A19F-45FC-AB9D-9E8DA3430FAD}" srcOrd="1" destOrd="0" presId="urn:microsoft.com/office/officeart/2005/8/layout/cycle2"/>
    <dgm:cxn modelId="{7593B33B-3DA0-4F64-8E93-B9DEFD85B207}" srcId="{2EEE67B6-A47A-45F1-BC0E-4E408EB3DA43}" destId="{00E75771-576F-4568-A013-A0E148198875}" srcOrd="2" destOrd="0" parTransId="{75514700-6BD9-4316-9311-8E66A848EC54}" sibTransId="{0F0DA2DC-C242-4F44-8A4D-85E2B5C5488E}"/>
    <dgm:cxn modelId="{BD218D41-B821-4732-B659-DFCCF0ECE53D}" type="presOf" srcId="{00E75771-576F-4568-A013-A0E148198875}" destId="{AD960939-DBEE-4027-80A3-8665CAE88CC3}" srcOrd="0" destOrd="0" presId="urn:microsoft.com/office/officeart/2005/8/layout/cycle2"/>
    <dgm:cxn modelId="{A10C758E-EFA2-4EEC-9475-A3704C81B650}" type="presOf" srcId="{108CECEE-64BB-4FF3-BFFE-086AE3340E50}" destId="{CB8CE651-E98D-4144-ACDF-CA3088A27021}" srcOrd="0" destOrd="0" presId="urn:microsoft.com/office/officeart/2005/8/layout/cycle2"/>
    <dgm:cxn modelId="{F63FA1A7-C2B0-4D75-AF54-276CC3AC36FA}" type="presOf" srcId="{2EEE67B6-A47A-45F1-BC0E-4E408EB3DA43}" destId="{81A38B98-791F-40B8-BBF3-D69A88E666A4}" srcOrd="0" destOrd="0" presId="urn:microsoft.com/office/officeart/2005/8/layout/cycle2"/>
    <dgm:cxn modelId="{E97BBAB2-46D6-4D42-A969-AA65FF788A3C}" srcId="{2EEE67B6-A47A-45F1-BC0E-4E408EB3DA43}" destId="{553D90A3-DC85-4A07-A5FC-079F62375806}" srcOrd="0" destOrd="0" parTransId="{1CE0BDD3-617A-472F-A458-9FA7C6D41110}" sibTransId="{108CECEE-64BB-4FF3-BFFE-086AE3340E50}"/>
    <dgm:cxn modelId="{7573DAB2-8C8F-45EB-9421-420FFBC13BFC}" type="presOf" srcId="{553D90A3-DC85-4A07-A5FC-079F62375806}" destId="{441C1D86-5839-46B1-AC66-A4673C8DF49B}" srcOrd="0" destOrd="0" presId="urn:microsoft.com/office/officeart/2005/8/layout/cycle2"/>
    <dgm:cxn modelId="{8E3AB2BD-3700-4CE1-8481-7A50BE8F8D0B}" srcId="{2EEE67B6-A47A-45F1-BC0E-4E408EB3DA43}" destId="{C55BB366-18AF-4E49-88E8-5E1B7F9617F0}" srcOrd="1" destOrd="0" parTransId="{A4BC816C-C7E8-48BF-A6D3-7C53E7219DA3}" sibTransId="{3B3CDDB4-4B35-45F2-B1C5-06267751117E}"/>
    <dgm:cxn modelId="{C9E27DC3-DB29-4082-A544-60C78AB67BA2}" type="presOf" srcId="{0F0DA2DC-C242-4F44-8A4D-85E2B5C5488E}" destId="{B56B9A73-1E5C-4CF8-88D4-49AA1A218C84}" srcOrd="0" destOrd="0" presId="urn:microsoft.com/office/officeart/2005/8/layout/cycle2"/>
    <dgm:cxn modelId="{CAC6CACA-6519-49CF-8E3C-FA9429641871}" type="presOf" srcId="{108CECEE-64BB-4FF3-BFFE-086AE3340E50}" destId="{45F9DA7B-10DA-476C-AAC8-6D79C7B7A8C2}" srcOrd="1" destOrd="0" presId="urn:microsoft.com/office/officeart/2005/8/layout/cycle2"/>
    <dgm:cxn modelId="{B487FFDC-5BF1-41A1-ACB4-E291B5FAEA23}" type="presOf" srcId="{0F0DA2DC-C242-4F44-8A4D-85E2B5C5488E}" destId="{67C3E600-E5E6-4E3D-940A-7BD7A9971EF8}" srcOrd="1" destOrd="0" presId="urn:microsoft.com/office/officeart/2005/8/layout/cycle2"/>
    <dgm:cxn modelId="{C95AB0E0-58CF-46FE-9343-686E5DE993D3}" type="presParOf" srcId="{81A38B98-791F-40B8-BBF3-D69A88E666A4}" destId="{441C1D86-5839-46B1-AC66-A4673C8DF49B}" srcOrd="0" destOrd="0" presId="urn:microsoft.com/office/officeart/2005/8/layout/cycle2"/>
    <dgm:cxn modelId="{4FDA295B-2D15-4965-911A-8176628BEE67}" type="presParOf" srcId="{81A38B98-791F-40B8-BBF3-D69A88E666A4}" destId="{CB8CE651-E98D-4144-ACDF-CA3088A27021}" srcOrd="1" destOrd="0" presId="urn:microsoft.com/office/officeart/2005/8/layout/cycle2"/>
    <dgm:cxn modelId="{61941F62-527A-40F5-9C71-6318023A19F9}" type="presParOf" srcId="{CB8CE651-E98D-4144-ACDF-CA3088A27021}" destId="{45F9DA7B-10DA-476C-AAC8-6D79C7B7A8C2}" srcOrd="0" destOrd="0" presId="urn:microsoft.com/office/officeart/2005/8/layout/cycle2"/>
    <dgm:cxn modelId="{637C7AE0-E4FC-40D3-825E-DD35C11FE692}" type="presParOf" srcId="{81A38B98-791F-40B8-BBF3-D69A88E666A4}" destId="{9C1D3D5A-52B2-4072-9C9E-042614454A2F}" srcOrd="2" destOrd="0" presId="urn:microsoft.com/office/officeart/2005/8/layout/cycle2"/>
    <dgm:cxn modelId="{E47AE5B6-862A-4E5B-AFF0-C2B3409CAE51}" type="presParOf" srcId="{81A38B98-791F-40B8-BBF3-D69A88E666A4}" destId="{6391AF96-438C-4ED6-A662-DB5CCE299292}" srcOrd="3" destOrd="0" presId="urn:microsoft.com/office/officeart/2005/8/layout/cycle2"/>
    <dgm:cxn modelId="{5B777DD0-A344-4673-9BCD-D2C50426E588}" type="presParOf" srcId="{6391AF96-438C-4ED6-A662-DB5CCE299292}" destId="{51B3EE8C-A19F-45FC-AB9D-9E8DA3430FAD}" srcOrd="0" destOrd="0" presId="urn:microsoft.com/office/officeart/2005/8/layout/cycle2"/>
    <dgm:cxn modelId="{6A1FDAD9-C026-4F85-B8AD-B9F16BCA28C0}" type="presParOf" srcId="{81A38B98-791F-40B8-BBF3-D69A88E666A4}" destId="{AD960939-DBEE-4027-80A3-8665CAE88CC3}" srcOrd="4" destOrd="0" presId="urn:microsoft.com/office/officeart/2005/8/layout/cycle2"/>
    <dgm:cxn modelId="{928BA9FF-4407-4F2C-B134-0E590A69538B}" type="presParOf" srcId="{81A38B98-791F-40B8-BBF3-D69A88E666A4}" destId="{B56B9A73-1E5C-4CF8-88D4-49AA1A218C84}" srcOrd="5" destOrd="0" presId="urn:microsoft.com/office/officeart/2005/8/layout/cycle2"/>
    <dgm:cxn modelId="{B8D42178-5C49-45BC-AC28-6BB50851B7D4}" type="presParOf" srcId="{B56B9A73-1E5C-4CF8-88D4-49AA1A218C84}" destId="{67C3E600-E5E6-4E3D-940A-7BD7A9971EF8}"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1C1D86-5839-46B1-AC66-A4673C8DF49B}">
      <dsp:nvSpPr>
        <dsp:cNvPr id="0" name=""/>
        <dsp:cNvSpPr/>
      </dsp:nvSpPr>
      <dsp:spPr>
        <a:xfrm>
          <a:off x="1149315" y="682"/>
          <a:ext cx="1157753" cy="115775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AU" sz="1300" kern="1200" dirty="0"/>
            <a:t>Launch</a:t>
          </a:r>
        </a:p>
      </dsp:txBody>
      <dsp:txXfrm>
        <a:off x="1318864" y="170231"/>
        <a:ext cx="818655" cy="818655"/>
      </dsp:txXfrm>
    </dsp:sp>
    <dsp:sp modelId="{CB8CE651-E98D-4144-ACDF-CA3088A27021}">
      <dsp:nvSpPr>
        <dsp:cNvPr id="0" name=""/>
        <dsp:cNvSpPr/>
      </dsp:nvSpPr>
      <dsp:spPr>
        <a:xfrm rot="3600000">
          <a:off x="2004574" y="1129239"/>
          <a:ext cx="307546" cy="39074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AU" sz="1000" kern="1200"/>
        </a:p>
      </dsp:txBody>
      <dsp:txXfrm>
        <a:off x="2027640" y="1167436"/>
        <a:ext cx="215282" cy="234445"/>
      </dsp:txXfrm>
    </dsp:sp>
    <dsp:sp modelId="{9C1D3D5A-52B2-4072-9C9E-042614454A2F}">
      <dsp:nvSpPr>
        <dsp:cNvPr id="0" name=""/>
        <dsp:cNvSpPr/>
      </dsp:nvSpPr>
      <dsp:spPr>
        <a:xfrm>
          <a:off x="2018330" y="1505860"/>
          <a:ext cx="1157753" cy="115775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AU" sz="1300" kern="1200" dirty="0"/>
            <a:t>Explore</a:t>
          </a:r>
        </a:p>
      </dsp:txBody>
      <dsp:txXfrm>
        <a:off x="2187879" y="1675409"/>
        <a:ext cx="818655" cy="818655"/>
      </dsp:txXfrm>
    </dsp:sp>
    <dsp:sp modelId="{6391AF96-438C-4ED6-A662-DB5CCE299292}">
      <dsp:nvSpPr>
        <dsp:cNvPr id="0" name=""/>
        <dsp:cNvSpPr/>
      </dsp:nvSpPr>
      <dsp:spPr>
        <a:xfrm rot="10800000">
          <a:off x="1583122" y="1889366"/>
          <a:ext cx="307546" cy="39074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AU" sz="1000" kern="1200"/>
        </a:p>
      </dsp:txBody>
      <dsp:txXfrm rot="10800000">
        <a:off x="1675386" y="1967514"/>
        <a:ext cx="215282" cy="234445"/>
      </dsp:txXfrm>
    </dsp:sp>
    <dsp:sp modelId="{AD960939-DBEE-4027-80A3-8665CAE88CC3}">
      <dsp:nvSpPr>
        <dsp:cNvPr id="0" name=""/>
        <dsp:cNvSpPr/>
      </dsp:nvSpPr>
      <dsp:spPr>
        <a:xfrm>
          <a:off x="280300" y="1505860"/>
          <a:ext cx="1157753" cy="115775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AU" sz="1300" kern="1200" dirty="0"/>
            <a:t>Summarise</a:t>
          </a:r>
        </a:p>
      </dsp:txBody>
      <dsp:txXfrm>
        <a:off x="449849" y="1675409"/>
        <a:ext cx="818655" cy="818655"/>
      </dsp:txXfrm>
    </dsp:sp>
    <dsp:sp modelId="{B56B9A73-1E5C-4CF8-88D4-49AA1A218C84}">
      <dsp:nvSpPr>
        <dsp:cNvPr id="0" name=""/>
        <dsp:cNvSpPr/>
      </dsp:nvSpPr>
      <dsp:spPr>
        <a:xfrm rot="18000000">
          <a:off x="1135559" y="1144315"/>
          <a:ext cx="307546" cy="39074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AU" sz="1000" kern="1200"/>
        </a:p>
      </dsp:txBody>
      <dsp:txXfrm>
        <a:off x="1158625" y="1262414"/>
        <a:ext cx="215282" cy="234445"/>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2220" cy="496491"/>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45947" y="0"/>
            <a:ext cx="2942220" cy="496491"/>
          </a:xfrm>
          <a:prstGeom prst="rect">
            <a:avLst/>
          </a:prstGeom>
        </p:spPr>
        <p:txBody>
          <a:bodyPr vert="horz" lIns="91440" tIns="45720" rIns="91440" bIns="45720" rtlCol="0"/>
          <a:lstStyle>
            <a:lvl1pPr algn="r">
              <a:defRPr sz="1200"/>
            </a:lvl1pPr>
          </a:lstStyle>
          <a:p>
            <a:fld id="{FC927329-A589-42B2-853D-0F3D43B6DC4C}" type="datetimeFigureOut">
              <a:rPr lang="en-AU" smtClean="0"/>
              <a:t>7/05/2020</a:t>
            </a:fld>
            <a:endParaRPr lang="en-AU"/>
          </a:p>
        </p:txBody>
      </p:sp>
      <p:sp>
        <p:nvSpPr>
          <p:cNvPr id="4" name="Footer Placeholder 3"/>
          <p:cNvSpPr>
            <a:spLocks noGrp="1"/>
          </p:cNvSpPr>
          <p:nvPr>
            <p:ph type="ftr" sz="quarter" idx="2"/>
          </p:nvPr>
        </p:nvSpPr>
        <p:spPr>
          <a:xfrm>
            <a:off x="0" y="9431599"/>
            <a:ext cx="2942220" cy="496491"/>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45947" y="9431599"/>
            <a:ext cx="2942220" cy="496491"/>
          </a:xfrm>
          <a:prstGeom prst="rect">
            <a:avLst/>
          </a:prstGeom>
        </p:spPr>
        <p:txBody>
          <a:bodyPr vert="horz" lIns="91440" tIns="45720" rIns="91440" bIns="45720" rtlCol="0" anchor="b"/>
          <a:lstStyle>
            <a:lvl1pPr algn="r">
              <a:defRPr sz="1200"/>
            </a:lvl1pPr>
          </a:lstStyle>
          <a:p>
            <a:fld id="{48D7DC48-2F87-4FD0-822C-75BA52145D76}" type="slidenum">
              <a:rPr lang="en-AU" smtClean="0"/>
              <a:t>‹#›</a:t>
            </a:fld>
            <a:endParaRPr lang="en-AU"/>
          </a:p>
        </p:txBody>
      </p:sp>
    </p:spTree>
    <p:extLst>
      <p:ext uri="{BB962C8B-B14F-4D97-AF65-F5344CB8AC3E}">
        <p14:creationId xmlns:p14="http://schemas.microsoft.com/office/powerpoint/2010/main" val="39835718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2220" cy="496491"/>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45947" y="0"/>
            <a:ext cx="2942220" cy="496491"/>
          </a:xfrm>
          <a:prstGeom prst="rect">
            <a:avLst/>
          </a:prstGeom>
        </p:spPr>
        <p:txBody>
          <a:bodyPr vert="horz" lIns="91440" tIns="45720" rIns="91440" bIns="45720" rtlCol="0"/>
          <a:lstStyle>
            <a:lvl1pPr algn="r">
              <a:defRPr sz="1200"/>
            </a:lvl1pPr>
          </a:lstStyle>
          <a:p>
            <a:fld id="{4EEDF0EC-9192-4C87-9FA7-3CACDDF630B4}" type="datetimeFigureOut">
              <a:rPr lang="en-AU" smtClean="0"/>
              <a:t>7/05/2020</a:t>
            </a:fld>
            <a:endParaRPr lang="en-AU"/>
          </a:p>
        </p:txBody>
      </p:sp>
      <p:sp>
        <p:nvSpPr>
          <p:cNvPr id="4" name="Slide Image Placeholder 3"/>
          <p:cNvSpPr>
            <a:spLocks noGrp="1" noRot="1" noChangeAspect="1"/>
          </p:cNvSpPr>
          <p:nvPr>
            <p:ph type="sldImg" idx="2"/>
          </p:nvPr>
        </p:nvSpPr>
        <p:spPr>
          <a:xfrm>
            <a:off x="912813" y="744538"/>
            <a:ext cx="4964112" cy="372427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8974" y="4716661"/>
            <a:ext cx="5431790" cy="4468416"/>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31599"/>
            <a:ext cx="2942220" cy="496491"/>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45947" y="9431599"/>
            <a:ext cx="2942220" cy="496491"/>
          </a:xfrm>
          <a:prstGeom prst="rect">
            <a:avLst/>
          </a:prstGeom>
        </p:spPr>
        <p:txBody>
          <a:bodyPr vert="horz" lIns="91440" tIns="45720" rIns="91440" bIns="45720" rtlCol="0" anchor="b"/>
          <a:lstStyle>
            <a:lvl1pPr algn="r">
              <a:defRPr sz="1200"/>
            </a:lvl1pPr>
          </a:lstStyle>
          <a:p>
            <a:fld id="{0F100C92-41FD-4A82-B1F1-43A6B8A1771A}" type="slidenum">
              <a:rPr lang="en-AU" smtClean="0"/>
              <a:t>‹#›</a:t>
            </a:fld>
            <a:endParaRPr lang="en-AU"/>
          </a:p>
        </p:txBody>
      </p:sp>
    </p:spTree>
    <p:extLst>
      <p:ext uri="{BB962C8B-B14F-4D97-AF65-F5344CB8AC3E}">
        <p14:creationId xmlns:p14="http://schemas.microsoft.com/office/powerpoint/2010/main" val="533025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F100C92-41FD-4A82-B1F1-43A6B8A1771A}" type="slidenum">
              <a:rPr lang="en-AU" smtClean="0"/>
              <a:t>1</a:t>
            </a:fld>
            <a:endParaRPr lang="en-AU"/>
          </a:p>
        </p:txBody>
      </p:sp>
    </p:spTree>
    <p:extLst>
      <p:ext uri="{BB962C8B-B14F-4D97-AF65-F5344CB8AC3E}">
        <p14:creationId xmlns:p14="http://schemas.microsoft.com/office/powerpoint/2010/main" val="26035168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100C92-41FD-4A82-B1F1-43A6B8A1771A}" type="slidenum">
              <a:rPr lang="en-AU" smtClean="0"/>
              <a:t>49</a:t>
            </a:fld>
            <a:endParaRPr lang="en-AU"/>
          </a:p>
        </p:txBody>
      </p:sp>
    </p:spTree>
    <p:extLst>
      <p:ext uri="{BB962C8B-B14F-4D97-AF65-F5344CB8AC3E}">
        <p14:creationId xmlns:p14="http://schemas.microsoft.com/office/powerpoint/2010/main" val="28412964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F100C92-41FD-4A82-B1F1-43A6B8A1771A}" type="slidenum">
              <a:rPr lang="en-AU" smtClean="0"/>
              <a:t>51</a:t>
            </a:fld>
            <a:endParaRPr lang="en-AU"/>
          </a:p>
        </p:txBody>
      </p:sp>
    </p:spTree>
    <p:extLst>
      <p:ext uri="{BB962C8B-B14F-4D97-AF65-F5344CB8AC3E}">
        <p14:creationId xmlns:p14="http://schemas.microsoft.com/office/powerpoint/2010/main" val="3494152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BB1016-C705-421E-B11D-B9348BE0D80E}" type="slidenum">
              <a:rPr lang="en-US"/>
              <a:pPr/>
              <a:t>2</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322286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1B0F8C-5937-4F9D-92F2-22F27DE095E4}" type="slidenum">
              <a:rPr lang="en-US"/>
              <a:pPr/>
              <a:t>3</a:t>
            </a:fld>
            <a:endParaRPr 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3891414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100C92-41FD-4A82-B1F1-43A6B8A1771A}" type="slidenum">
              <a:rPr lang="en-AU" smtClean="0"/>
              <a:t>4</a:t>
            </a:fld>
            <a:endParaRPr lang="en-AU"/>
          </a:p>
        </p:txBody>
      </p:sp>
    </p:spTree>
    <p:extLst>
      <p:ext uri="{BB962C8B-B14F-4D97-AF65-F5344CB8AC3E}">
        <p14:creationId xmlns:p14="http://schemas.microsoft.com/office/powerpoint/2010/main" val="16709429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100C92-41FD-4A82-B1F1-43A6B8A1771A}" type="slidenum">
              <a:rPr lang="en-AU" smtClean="0"/>
              <a:t>5</a:t>
            </a:fld>
            <a:endParaRPr lang="en-AU"/>
          </a:p>
        </p:txBody>
      </p:sp>
    </p:spTree>
    <p:extLst>
      <p:ext uri="{BB962C8B-B14F-4D97-AF65-F5344CB8AC3E}">
        <p14:creationId xmlns:p14="http://schemas.microsoft.com/office/powerpoint/2010/main" val="3022985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100C92-41FD-4A82-B1F1-43A6B8A1771A}" type="slidenum">
              <a:rPr lang="en-AU" smtClean="0"/>
              <a:t>6</a:t>
            </a:fld>
            <a:endParaRPr lang="en-AU"/>
          </a:p>
        </p:txBody>
      </p:sp>
    </p:spTree>
    <p:extLst>
      <p:ext uri="{BB962C8B-B14F-4D97-AF65-F5344CB8AC3E}">
        <p14:creationId xmlns:p14="http://schemas.microsoft.com/office/powerpoint/2010/main" val="41559631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076117-7E3A-4456-98D9-275C0842AA64}" type="slidenum">
              <a:rPr lang="en-US"/>
              <a:pPr/>
              <a:t>8</a:t>
            </a:fld>
            <a:endParaRPr lang="en-US"/>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4990404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100C92-41FD-4A82-B1F1-43A6B8A1771A}" type="slidenum">
              <a:rPr lang="en-AU" smtClean="0"/>
              <a:t>10</a:t>
            </a:fld>
            <a:endParaRPr lang="en-AU"/>
          </a:p>
        </p:txBody>
      </p:sp>
    </p:spTree>
    <p:extLst>
      <p:ext uri="{BB962C8B-B14F-4D97-AF65-F5344CB8AC3E}">
        <p14:creationId xmlns:p14="http://schemas.microsoft.com/office/powerpoint/2010/main" val="37702907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F100C92-41FD-4A82-B1F1-43A6B8A1771A}" type="slidenum">
              <a:rPr lang="en-AU" smtClean="0"/>
              <a:t>43</a:t>
            </a:fld>
            <a:endParaRPr lang="en-AU"/>
          </a:p>
        </p:txBody>
      </p:sp>
    </p:spTree>
    <p:extLst>
      <p:ext uri="{BB962C8B-B14F-4D97-AF65-F5344CB8AC3E}">
        <p14:creationId xmlns:p14="http://schemas.microsoft.com/office/powerpoint/2010/main" val="1709985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D4BD0A33-0759-4568-A7BB-AF76A357331A}" type="datetime1">
              <a:rPr lang="en-AU" smtClean="0"/>
              <a:t>7/05/2020</a:t>
            </a:fld>
            <a:endParaRPr lang="en-AU"/>
          </a:p>
        </p:txBody>
      </p:sp>
      <p:sp>
        <p:nvSpPr>
          <p:cNvPr id="5" name="Footer Placeholder 4"/>
          <p:cNvSpPr>
            <a:spLocks noGrp="1"/>
          </p:cNvSpPr>
          <p:nvPr>
            <p:ph type="ftr" sz="quarter" idx="11"/>
          </p:nvPr>
        </p:nvSpPr>
        <p:spPr/>
        <p:txBody>
          <a:bodyPr/>
          <a:lstStyle/>
          <a:p>
            <a:r>
              <a:rPr lang="en-AU"/>
              <a:t>ACARA session 1</a:t>
            </a:r>
          </a:p>
        </p:txBody>
      </p:sp>
      <p:sp>
        <p:nvSpPr>
          <p:cNvPr id="6" name="Slide Number Placeholder 5"/>
          <p:cNvSpPr>
            <a:spLocks noGrp="1"/>
          </p:cNvSpPr>
          <p:nvPr>
            <p:ph type="sldNum" sz="quarter" idx="12"/>
          </p:nvPr>
        </p:nvSpPr>
        <p:spPr/>
        <p:txBody>
          <a:bodyPr/>
          <a:lstStyle/>
          <a:p>
            <a:fld id="{66D1447A-68D1-4E9B-A69D-842A6C87BA8E}" type="slidenum">
              <a:rPr lang="en-AU" smtClean="0"/>
              <a:t>‹#›</a:t>
            </a:fld>
            <a:endParaRPr lang="en-AU"/>
          </a:p>
        </p:txBody>
      </p:sp>
    </p:spTree>
    <p:extLst>
      <p:ext uri="{BB962C8B-B14F-4D97-AF65-F5344CB8AC3E}">
        <p14:creationId xmlns:p14="http://schemas.microsoft.com/office/powerpoint/2010/main" val="3622095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E0AD953-536D-4DAE-BC4A-E19E30D86368}" type="datetime1">
              <a:rPr lang="en-AU" smtClean="0"/>
              <a:t>7/05/2020</a:t>
            </a:fld>
            <a:endParaRPr lang="en-AU"/>
          </a:p>
        </p:txBody>
      </p:sp>
      <p:sp>
        <p:nvSpPr>
          <p:cNvPr id="5" name="Footer Placeholder 4"/>
          <p:cNvSpPr>
            <a:spLocks noGrp="1"/>
          </p:cNvSpPr>
          <p:nvPr>
            <p:ph type="ftr" sz="quarter" idx="11"/>
          </p:nvPr>
        </p:nvSpPr>
        <p:spPr/>
        <p:txBody>
          <a:bodyPr/>
          <a:lstStyle/>
          <a:p>
            <a:r>
              <a:rPr lang="en-AU"/>
              <a:t>ACARA session 1</a:t>
            </a:r>
          </a:p>
        </p:txBody>
      </p:sp>
      <p:sp>
        <p:nvSpPr>
          <p:cNvPr id="6" name="Slide Number Placeholder 5"/>
          <p:cNvSpPr>
            <a:spLocks noGrp="1"/>
          </p:cNvSpPr>
          <p:nvPr>
            <p:ph type="sldNum" sz="quarter" idx="12"/>
          </p:nvPr>
        </p:nvSpPr>
        <p:spPr/>
        <p:txBody>
          <a:bodyPr/>
          <a:lstStyle/>
          <a:p>
            <a:fld id="{66D1447A-68D1-4E9B-A69D-842A6C87BA8E}" type="slidenum">
              <a:rPr lang="en-AU" smtClean="0"/>
              <a:t>‹#›</a:t>
            </a:fld>
            <a:endParaRPr lang="en-AU"/>
          </a:p>
        </p:txBody>
      </p:sp>
    </p:spTree>
    <p:extLst>
      <p:ext uri="{BB962C8B-B14F-4D97-AF65-F5344CB8AC3E}">
        <p14:creationId xmlns:p14="http://schemas.microsoft.com/office/powerpoint/2010/main" val="29930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10FD7488-5365-4B41-94D2-E00F8D7BB770}" type="datetime1">
              <a:rPr lang="en-AU" smtClean="0"/>
              <a:t>7/05/2020</a:t>
            </a:fld>
            <a:endParaRPr lang="en-AU"/>
          </a:p>
        </p:txBody>
      </p:sp>
      <p:sp>
        <p:nvSpPr>
          <p:cNvPr id="5" name="Footer Placeholder 4"/>
          <p:cNvSpPr>
            <a:spLocks noGrp="1"/>
          </p:cNvSpPr>
          <p:nvPr>
            <p:ph type="ftr" sz="quarter" idx="11"/>
          </p:nvPr>
        </p:nvSpPr>
        <p:spPr/>
        <p:txBody>
          <a:bodyPr/>
          <a:lstStyle/>
          <a:p>
            <a:r>
              <a:rPr lang="en-AU"/>
              <a:t>ACARA session 1</a:t>
            </a:r>
          </a:p>
        </p:txBody>
      </p:sp>
      <p:sp>
        <p:nvSpPr>
          <p:cNvPr id="6" name="Slide Number Placeholder 5"/>
          <p:cNvSpPr>
            <a:spLocks noGrp="1"/>
          </p:cNvSpPr>
          <p:nvPr>
            <p:ph type="sldNum" sz="quarter" idx="12"/>
          </p:nvPr>
        </p:nvSpPr>
        <p:spPr/>
        <p:txBody>
          <a:bodyPr/>
          <a:lstStyle/>
          <a:p>
            <a:fld id="{66D1447A-68D1-4E9B-A69D-842A6C87BA8E}" type="slidenum">
              <a:rPr lang="en-AU" smtClean="0"/>
              <a:t>‹#›</a:t>
            </a:fld>
            <a:endParaRPr lang="en-AU"/>
          </a:p>
        </p:txBody>
      </p:sp>
    </p:spTree>
    <p:extLst>
      <p:ext uri="{BB962C8B-B14F-4D97-AF65-F5344CB8AC3E}">
        <p14:creationId xmlns:p14="http://schemas.microsoft.com/office/powerpoint/2010/main" val="2485905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ody slide line-2">
    <p:spTree>
      <p:nvGrpSpPr>
        <p:cNvPr id="1" name=""/>
        <p:cNvGrpSpPr/>
        <p:nvPr/>
      </p:nvGrpSpPr>
      <p:grpSpPr>
        <a:xfrm>
          <a:off x="0" y="0"/>
          <a:ext cx="0" cy="0"/>
          <a:chOff x="0" y="0"/>
          <a:chExt cx="0" cy="0"/>
        </a:xfrm>
      </p:grpSpPr>
      <p:sp>
        <p:nvSpPr>
          <p:cNvPr id="15" name="Text Placeholder 21"/>
          <p:cNvSpPr>
            <a:spLocks noGrp="1"/>
          </p:cNvSpPr>
          <p:nvPr>
            <p:ph type="body" sz="quarter" idx="12" hasCustomPrompt="1"/>
          </p:nvPr>
        </p:nvSpPr>
        <p:spPr>
          <a:xfrm>
            <a:off x="560436" y="447210"/>
            <a:ext cx="7291020" cy="373945"/>
          </a:xfrm>
          <a:prstGeom prst="rect">
            <a:avLst/>
          </a:prstGeom>
        </p:spPr>
        <p:txBody>
          <a:bodyPr vert="horz"/>
          <a:lstStyle>
            <a:lvl1pPr marL="0" indent="0">
              <a:lnSpc>
                <a:spcPts val="2520"/>
              </a:lnSpc>
              <a:buNone/>
              <a:defRPr sz="3200" b="0" i="0" baseline="0">
                <a:solidFill>
                  <a:srgbClr val="006DAE"/>
                </a:solidFill>
                <a:latin typeface="Arial"/>
                <a:cs typeface="Arial"/>
              </a:defRPr>
            </a:lvl1pPr>
          </a:lstStyle>
          <a:p>
            <a:pPr lvl="0"/>
            <a:r>
              <a:rPr lang="en-US" dirty="0"/>
              <a:t>Content slide 1 (block text)</a:t>
            </a:r>
          </a:p>
        </p:txBody>
      </p:sp>
      <p:sp>
        <p:nvSpPr>
          <p:cNvPr id="16" name="Text Placeholder 24"/>
          <p:cNvSpPr>
            <a:spLocks noGrp="1"/>
          </p:cNvSpPr>
          <p:nvPr>
            <p:ph type="body" sz="quarter" idx="16" hasCustomPrompt="1"/>
          </p:nvPr>
        </p:nvSpPr>
        <p:spPr>
          <a:xfrm>
            <a:off x="560436" y="1322207"/>
            <a:ext cx="7291019" cy="391911"/>
          </a:xfrm>
          <a:prstGeom prst="rect">
            <a:avLst/>
          </a:prstGeom>
        </p:spPr>
        <p:txBody>
          <a:bodyPr vert="horz"/>
          <a:lstStyle>
            <a:lvl1pPr marL="0" indent="0">
              <a:buNone/>
              <a:defRPr sz="2800" b="0" i="0" baseline="0">
                <a:solidFill>
                  <a:srgbClr val="006DAE"/>
                </a:solidFill>
                <a:latin typeface="Arial"/>
                <a:cs typeface="Arial"/>
              </a:defRPr>
            </a:lvl1pPr>
          </a:lstStyle>
          <a:p>
            <a:pPr lvl="0"/>
            <a:r>
              <a:rPr lang="en-US" dirty="0"/>
              <a:t>Optional sub-heading</a:t>
            </a:r>
          </a:p>
        </p:txBody>
      </p:sp>
      <p:sp>
        <p:nvSpPr>
          <p:cNvPr id="7" name="Text Placeholder 24"/>
          <p:cNvSpPr>
            <a:spLocks noGrp="1"/>
          </p:cNvSpPr>
          <p:nvPr>
            <p:ph type="body" sz="quarter" idx="17" hasCustomPrompt="1"/>
          </p:nvPr>
        </p:nvSpPr>
        <p:spPr>
          <a:xfrm>
            <a:off x="560438" y="2064203"/>
            <a:ext cx="7291018" cy="3849359"/>
          </a:xfrm>
          <a:prstGeom prst="rect">
            <a:avLst/>
          </a:prstGeom>
        </p:spPr>
        <p:txBody>
          <a:bodyPr vert="horz"/>
          <a:lstStyle>
            <a:lvl1pPr marL="0" indent="0">
              <a:buNone/>
              <a:defRPr sz="2400" b="0" i="0" baseline="0">
                <a:solidFill>
                  <a:schemeClr val="tx1"/>
                </a:solidFill>
                <a:latin typeface="Arial"/>
                <a:cs typeface="Arial"/>
              </a:defRPr>
            </a:lvl1pPr>
          </a:lstStyle>
          <a:p>
            <a:pPr lvl="0"/>
            <a:r>
              <a:rPr lang="en-US" dirty="0"/>
              <a:t>Text</a:t>
            </a:r>
          </a:p>
        </p:txBody>
      </p:sp>
    </p:spTree>
    <p:extLst>
      <p:ext uri="{BB962C8B-B14F-4D97-AF65-F5344CB8AC3E}">
        <p14:creationId xmlns:p14="http://schemas.microsoft.com/office/powerpoint/2010/main" val="5672212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Body slide line-2">
    <p:spTree>
      <p:nvGrpSpPr>
        <p:cNvPr id="1" name=""/>
        <p:cNvGrpSpPr/>
        <p:nvPr/>
      </p:nvGrpSpPr>
      <p:grpSpPr>
        <a:xfrm>
          <a:off x="0" y="0"/>
          <a:ext cx="0" cy="0"/>
          <a:chOff x="0" y="0"/>
          <a:chExt cx="0" cy="0"/>
        </a:xfrm>
      </p:grpSpPr>
      <p:sp>
        <p:nvSpPr>
          <p:cNvPr id="15" name="Text Placeholder 21"/>
          <p:cNvSpPr>
            <a:spLocks noGrp="1"/>
          </p:cNvSpPr>
          <p:nvPr>
            <p:ph type="body" sz="quarter" idx="12" hasCustomPrompt="1"/>
          </p:nvPr>
        </p:nvSpPr>
        <p:spPr>
          <a:xfrm>
            <a:off x="560441" y="447210"/>
            <a:ext cx="7291020" cy="373945"/>
          </a:xfrm>
          <a:prstGeom prst="rect">
            <a:avLst/>
          </a:prstGeom>
        </p:spPr>
        <p:txBody>
          <a:bodyPr vert="horz"/>
          <a:lstStyle>
            <a:lvl1pPr marL="0" indent="0">
              <a:lnSpc>
                <a:spcPts val="2520"/>
              </a:lnSpc>
              <a:buNone/>
              <a:defRPr sz="3200" b="0" i="0" baseline="0">
                <a:solidFill>
                  <a:srgbClr val="006DAE"/>
                </a:solidFill>
                <a:latin typeface="Arial"/>
                <a:cs typeface="Arial"/>
              </a:defRPr>
            </a:lvl1pPr>
          </a:lstStyle>
          <a:p>
            <a:pPr lvl="0"/>
            <a:r>
              <a:rPr lang="en-US" dirty="0"/>
              <a:t>Content slide 2 (bullet points)</a:t>
            </a:r>
          </a:p>
        </p:txBody>
      </p:sp>
      <p:sp>
        <p:nvSpPr>
          <p:cNvPr id="16" name="Text Placeholder 24"/>
          <p:cNvSpPr>
            <a:spLocks noGrp="1"/>
          </p:cNvSpPr>
          <p:nvPr>
            <p:ph type="body" sz="quarter" idx="16" hasCustomPrompt="1"/>
          </p:nvPr>
        </p:nvSpPr>
        <p:spPr>
          <a:xfrm>
            <a:off x="560441" y="1334557"/>
            <a:ext cx="7291018" cy="391911"/>
          </a:xfrm>
          <a:prstGeom prst="rect">
            <a:avLst/>
          </a:prstGeom>
        </p:spPr>
        <p:txBody>
          <a:bodyPr vert="horz"/>
          <a:lstStyle>
            <a:lvl1pPr marL="0" indent="0">
              <a:buNone/>
              <a:defRPr sz="2800" b="0" i="0" baseline="0">
                <a:solidFill>
                  <a:srgbClr val="006DAE"/>
                </a:solidFill>
                <a:latin typeface="Arial"/>
                <a:cs typeface="Arial"/>
              </a:defRPr>
            </a:lvl1pPr>
          </a:lstStyle>
          <a:p>
            <a:pPr lvl="0"/>
            <a:r>
              <a:rPr lang="en-US" dirty="0"/>
              <a:t>Optional sub-heading</a:t>
            </a:r>
          </a:p>
        </p:txBody>
      </p:sp>
      <p:sp>
        <p:nvSpPr>
          <p:cNvPr id="17" name="Text Placeholder 24"/>
          <p:cNvSpPr>
            <a:spLocks noGrp="1"/>
          </p:cNvSpPr>
          <p:nvPr>
            <p:ph type="body" sz="quarter" idx="17" hasCustomPrompt="1"/>
          </p:nvPr>
        </p:nvSpPr>
        <p:spPr>
          <a:xfrm>
            <a:off x="560440" y="2071334"/>
            <a:ext cx="7291019" cy="3433913"/>
          </a:xfrm>
          <a:prstGeom prst="rect">
            <a:avLst/>
          </a:prstGeom>
        </p:spPr>
        <p:txBody>
          <a:bodyPr vert="horz"/>
          <a:lstStyle>
            <a:lvl1pPr marL="171450" marR="0" indent="-171450" algn="l" defTabSz="457200" rtl="0" eaLnBrk="1" fontAlgn="auto" latinLnBrk="0" hangingPunct="1">
              <a:lnSpc>
                <a:spcPct val="100000"/>
              </a:lnSpc>
              <a:spcBef>
                <a:spcPct val="20000"/>
              </a:spcBef>
              <a:spcAft>
                <a:spcPts val="0"/>
              </a:spcAft>
              <a:buClrTx/>
              <a:buSzPct val="104000"/>
              <a:buFont typeface="Lucida Grande"/>
              <a:buChar char="■"/>
              <a:tabLst/>
              <a:defRPr sz="2400" b="0" i="0" baseline="0">
                <a:solidFill>
                  <a:schemeClr val="tx1"/>
                </a:solidFill>
                <a:latin typeface="Arial"/>
                <a:cs typeface="Arial"/>
              </a:defRPr>
            </a:lvl1pPr>
          </a:lstStyle>
          <a:p>
            <a:pPr marL="171450" marR="0" lvl="0" indent="-171450" algn="l" defTabSz="457200" rtl="0" eaLnBrk="1" fontAlgn="auto" latinLnBrk="0" hangingPunct="1">
              <a:lnSpc>
                <a:spcPct val="100000"/>
              </a:lnSpc>
              <a:spcBef>
                <a:spcPct val="20000"/>
              </a:spcBef>
              <a:spcAft>
                <a:spcPts val="0"/>
              </a:spcAft>
              <a:buClrTx/>
              <a:buSzPct val="104000"/>
              <a:buFont typeface="Lucida Grande"/>
              <a:buChar char="■"/>
              <a:tabLst/>
              <a:defRPr/>
            </a:pPr>
            <a:r>
              <a:rPr lang="en-US" dirty="0"/>
              <a:t>Bullet point</a:t>
            </a:r>
          </a:p>
          <a:p>
            <a:pPr marL="171450" marR="0" lvl="0" indent="-171450" algn="l" defTabSz="457200" rtl="0" eaLnBrk="1" fontAlgn="auto" latinLnBrk="0" hangingPunct="1">
              <a:lnSpc>
                <a:spcPct val="100000"/>
              </a:lnSpc>
              <a:spcBef>
                <a:spcPct val="20000"/>
              </a:spcBef>
              <a:spcAft>
                <a:spcPts val="0"/>
              </a:spcAft>
              <a:buClrTx/>
              <a:buSzPct val="104000"/>
              <a:buFont typeface="Lucida Grande"/>
              <a:buChar char="■"/>
              <a:tabLst/>
              <a:defRPr/>
            </a:pPr>
            <a:r>
              <a:rPr lang="en-US" dirty="0"/>
              <a:t>Bullet point</a:t>
            </a:r>
          </a:p>
          <a:p>
            <a:pPr marL="171450" marR="0" lvl="0" indent="-171450" algn="l" defTabSz="457200" rtl="0" eaLnBrk="1" fontAlgn="auto" latinLnBrk="0" hangingPunct="1">
              <a:lnSpc>
                <a:spcPct val="100000"/>
              </a:lnSpc>
              <a:spcBef>
                <a:spcPct val="20000"/>
              </a:spcBef>
              <a:spcAft>
                <a:spcPts val="0"/>
              </a:spcAft>
              <a:buClrTx/>
              <a:buSzPct val="104000"/>
              <a:buFont typeface="Lucida Grande"/>
              <a:buChar char="■"/>
              <a:tabLst/>
              <a:defRPr/>
            </a:pPr>
            <a:r>
              <a:rPr lang="en-US" dirty="0"/>
              <a:t>Bullet point</a:t>
            </a:r>
          </a:p>
          <a:p>
            <a:pPr marL="171450" marR="0" lvl="0" indent="-171450" algn="l" defTabSz="457200" rtl="0" eaLnBrk="1" fontAlgn="auto" latinLnBrk="0" hangingPunct="1">
              <a:lnSpc>
                <a:spcPct val="100000"/>
              </a:lnSpc>
              <a:spcBef>
                <a:spcPct val="20000"/>
              </a:spcBef>
              <a:spcAft>
                <a:spcPts val="0"/>
              </a:spcAft>
              <a:buClrTx/>
              <a:buSzPct val="104000"/>
              <a:buFont typeface="Lucida Grande"/>
              <a:buChar char="■"/>
              <a:tabLst/>
              <a:defRPr/>
            </a:pPr>
            <a:endParaRPr lang="en-US" dirty="0"/>
          </a:p>
          <a:p>
            <a:pPr marL="171450" marR="0" lvl="0" indent="-171450" algn="l" defTabSz="457200" rtl="0" eaLnBrk="1" fontAlgn="auto" latinLnBrk="0" hangingPunct="1">
              <a:lnSpc>
                <a:spcPct val="100000"/>
              </a:lnSpc>
              <a:spcBef>
                <a:spcPct val="20000"/>
              </a:spcBef>
              <a:spcAft>
                <a:spcPts val="0"/>
              </a:spcAft>
              <a:buClrTx/>
              <a:buSzPct val="104000"/>
              <a:buFont typeface="Lucida Grande"/>
              <a:buChar char="■"/>
              <a:tabLst/>
              <a:defRPr/>
            </a:pPr>
            <a:endParaRPr lang="en-US" dirty="0"/>
          </a:p>
          <a:p>
            <a:pPr lvl="0"/>
            <a:endParaRPr lang="en-US" dirty="0"/>
          </a:p>
        </p:txBody>
      </p:sp>
    </p:spTree>
    <p:extLst>
      <p:ext uri="{BB962C8B-B14F-4D97-AF65-F5344CB8AC3E}">
        <p14:creationId xmlns:p14="http://schemas.microsoft.com/office/powerpoint/2010/main" val="142830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EC005E6D-0297-4382-A508-D430D0D2301C}" type="datetime1">
              <a:rPr lang="en-AU" smtClean="0"/>
              <a:t>7/05/2020</a:t>
            </a:fld>
            <a:endParaRPr lang="en-AU"/>
          </a:p>
        </p:txBody>
      </p:sp>
      <p:sp>
        <p:nvSpPr>
          <p:cNvPr id="5" name="Footer Placeholder 4"/>
          <p:cNvSpPr>
            <a:spLocks noGrp="1"/>
          </p:cNvSpPr>
          <p:nvPr>
            <p:ph type="ftr" sz="quarter" idx="11"/>
          </p:nvPr>
        </p:nvSpPr>
        <p:spPr/>
        <p:txBody>
          <a:bodyPr/>
          <a:lstStyle/>
          <a:p>
            <a:r>
              <a:rPr lang="en-AU"/>
              <a:t>ACARA session 1</a:t>
            </a:r>
          </a:p>
        </p:txBody>
      </p:sp>
      <p:sp>
        <p:nvSpPr>
          <p:cNvPr id="6" name="Slide Number Placeholder 5"/>
          <p:cNvSpPr>
            <a:spLocks noGrp="1"/>
          </p:cNvSpPr>
          <p:nvPr>
            <p:ph type="sldNum" sz="quarter" idx="12"/>
          </p:nvPr>
        </p:nvSpPr>
        <p:spPr/>
        <p:txBody>
          <a:bodyPr/>
          <a:lstStyle/>
          <a:p>
            <a:fld id="{66D1447A-68D1-4E9B-A69D-842A6C87BA8E}" type="slidenum">
              <a:rPr lang="en-AU" smtClean="0"/>
              <a:t>‹#›</a:t>
            </a:fld>
            <a:endParaRPr lang="en-AU"/>
          </a:p>
        </p:txBody>
      </p:sp>
    </p:spTree>
    <p:extLst>
      <p:ext uri="{BB962C8B-B14F-4D97-AF65-F5344CB8AC3E}">
        <p14:creationId xmlns:p14="http://schemas.microsoft.com/office/powerpoint/2010/main" val="3742182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785320-DE24-48C0-B7F0-6CACAD125F4D}" type="datetime1">
              <a:rPr lang="en-AU" smtClean="0"/>
              <a:t>7/05/2020</a:t>
            </a:fld>
            <a:endParaRPr lang="en-AU"/>
          </a:p>
        </p:txBody>
      </p:sp>
      <p:sp>
        <p:nvSpPr>
          <p:cNvPr id="5" name="Footer Placeholder 4"/>
          <p:cNvSpPr>
            <a:spLocks noGrp="1"/>
          </p:cNvSpPr>
          <p:nvPr>
            <p:ph type="ftr" sz="quarter" idx="11"/>
          </p:nvPr>
        </p:nvSpPr>
        <p:spPr/>
        <p:txBody>
          <a:bodyPr/>
          <a:lstStyle/>
          <a:p>
            <a:r>
              <a:rPr lang="en-AU"/>
              <a:t>ACARA session 1</a:t>
            </a:r>
          </a:p>
        </p:txBody>
      </p:sp>
      <p:sp>
        <p:nvSpPr>
          <p:cNvPr id="6" name="Slide Number Placeholder 5"/>
          <p:cNvSpPr>
            <a:spLocks noGrp="1"/>
          </p:cNvSpPr>
          <p:nvPr>
            <p:ph type="sldNum" sz="quarter" idx="12"/>
          </p:nvPr>
        </p:nvSpPr>
        <p:spPr/>
        <p:txBody>
          <a:bodyPr/>
          <a:lstStyle/>
          <a:p>
            <a:fld id="{66D1447A-68D1-4E9B-A69D-842A6C87BA8E}" type="slidenum">
              <a:rPr lang="en-AU" smtClean="0"/>
              <a:t>‹#›</a:t>
            </a:fld>
            <a:endParaRPr lang="en-AU"/>
          </a:p>
        </p:txBody>
      </p:sp>
    </p:spTree>
    <p:extLst>
      <p:ext uri="{BB962C8B-B14F-4D97-AF65-F5344CB8AC3E}">
        <p14:creationId xmlns:p14="http://schemas.microsoft.com/office/powerpoint/2010/main" val="2607546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1419F0E9-0E5D-44A0-BACD-1BB3C088DEC3}" type="datetime1">
              <a:rPr lang="en-AU" smtClean="0"/>
              <a:t>7/05/2020</a:t>
            </a:fld>
            <a:endParaRPr lang="en-AU"/>
          </a:p>
        </p:txBody>
      </p:sp>
      <p:sp>
        <p:nvSpPr>
          <p:cNvPr id="6" name="Footer Placeholder 5"/>
          <p:cNvSpPr>
            <a:spLocks noGrp="1"/>
          </p:cNvSpPr>
          <p:nvPr>
            <p:ph type="ftr" sz="quarter" idx="11"/>
          </p:nvPr>
        </p:nvSpPr>
        <p:spPr/>
        <p:txBody>
          <a:bodyPr/>
          <a:lstStyle/>
          <a:p>
            <a:r>
              <a:rPr lang="en-AU"/>
              <a:t>ACARA session 1</a:t>
            </a:r>
          </a:p>
        </p:txBody>
      </p:sp>
      <p:sp>
        <p:nvSpPr>
          <p:cNvPr id="7" name="Slide Number Placeholder 6"/>
          <p:cNvSpPr>
            <a:spLocks noGrp="1"/>
          </p:cNvSpPr>
          <p:nvPr>
            <p:ph type="sldNum" sz="quarter" idx="12"/>
          </p:nvPr>
        </p:nvSpPr>
        <p:spPr/>
        <p:txBody>
          <a:bodyPr/>
          <a:lstStyle/>
          <a:p>
            <a:fld id="{66D1447A-68D1-4E9B-A69D-842A6C87BA8E}" type="slidenum">
              <a:rPr lang="en-AU" smtClean="0"/>
              <a:t>‹#›</a:t>
            </a:fld>
            <a:endParaRPr lang="en-AU"/>
          </a:p>
        </p:txBody>
      </p:sp>
    </p:spTree>
    <p:extLst>
      <p:ext uri="{BB962C8B-B14F-4D97-AF65-F5344CB8AC3E}">
        <p14:creationId xmlns:p14="http://schemas.microsoft.com/office/powerpoint/2010/main" val="3127546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45FCAD71-6C77-45EE-B8A1-FEB0EA74E93A}" type="datetime1">
              <a:rPr lang="en-AU" smtClean="0"/>
              <a:t>7/05/2020</a:t>
            </a:fld>
            <a:endParaRPr lang="en-AU"/>
          </a:p>
        </p:txBody>
      </p:sp>
      <p:sp>
        <p:nvSpPr>
          <p:cNvPr id="8" name="Footer Placeholder 7"/>
          <p:cNvSpPr>
            <a:spLocks noGrp="1"/>
          </p:cNvSpPr>
          <p:nvPr>
            <p:ph type="ftr" sz="quarter" idx="11"/>
          </p:nvPr>
        </p:nvSpPr>
        <p:spPr/>
        <p:txBody>
          <a:bodyPr/>
          <a:lstStyle/>
          <a:p>
            <a:r>
              <a:rPr lang="en-AU"/>
              <a:t>ACARA session 1</a:t>
            </a:r>
          </a:p>
        </p:txBody>
      </p:sp>
      <p:sp>
        <p:nvSpPr>
          <p:cNvPr id="9" name="Slide Number Placeholder 8"/>
          <p:cNvSpPr>
            <a:spLocks noGrp="1"/>
          </p:cNvSpPr>
          <p:nvPr>
            <p:ph type="sldNum" sz="quarter" idx="12"/>
          </p:nvPr>
        </p:nvSpPr>
        <p:spPr/>
        <p:txBody>
          <a:bodyPr/>
          <a:lstStyle/>
          <a:p>
            <a:fld id="{66D1447A-68D1-4E9B-A69D-842A6C87BA8E}" type="slidenum">
              <a:rPr lang="en-AU" smtClean="0"/>
              <a:t>‹#›</a:t>
            </a:fld>
            <a:endParaRPr lang="en-AU"/>
          </a:p>
        </p:txBody>
      </p:sp>
    </p:spTree>
    <p:extLst>
      <p:ext uri="{BB962C8B-B14F-4D97-AF65-F5344CB8AC3E}">
        <p14:creationId xmlns:p14="http://schemas.microsoft.com/office/powerpoint/2010/main" val="1979188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6DF9DFB2-591C-4CB0-BB2E-99DC8C6BA1E0}" type="datetime1">
              <a:rPr lang="en-AU" smtClean="0"/>
              <a:t>7/05/2020</a:t>
            </a:fld>
            <a:endParaRPr lang="en-AU"/>
          </a:p>
        </p:txBody>
      </p:sp>
      <p:sp>
        <p:nvSpPr>
          <p:cNvPr id="4" name="Footer Placeholder 3"/>
          <p:cNvSpPr>
            <a:spLocks noGrp="1"/>
          </p:cNvSpPr>
          <p:nvPr>
            <p:ph type="ftr" sz="quarter" idx="11"/>
          </p:nvPr>
        </p:nvSpPr>
        <p:spPr/>
        <p:txBody>
          <a:bodyPr/>
          <a:lstStyle/>
          <a:p>
            <a:r>
              <a:rPr lang="en-AU"/>
              <a:t>ACARA session 1</a:t>
            </a:r>
          </a:p>
        </p:txBody>
      </p:sp>
      <p:sp>
        <p:nvSpPr>
          <p:cNvPr id="5" name="Slide Number Placeholder 4"/>
          <p:cNvSpPr>
            <a:spLocks noGrp="1"/>
          </p:cNvSpPr>
          <p:nvPr>
            <p:ph type="sldNum" sz="quarter" idx="12"/>
          </p:nvPr>
        </p:nvSpPr>
        <p:spPr/>
        <p:txBody>
          <a:bodyPr/>
          <a:lstStyle/>
          <a:p>
            <a:fld id="{66D1447A-68D1-4E9B-A69D-842A6C87BA8E}" type="slidenum">
              <a:rPr lang="en-AU" smtClean="0"/>
              <a:t>‹#›</a:t>
            </a:fld>
            <a:endParaRPr lang="en-AU"/>
          </a:p>
        </p:txBody>
      </p:sp>
    </p:spTree>
    <p:extLst>
      <p:ext uri="{BB962C8B-B14F-4D97-AF65-F5344CB8AC3E}">
        <p14:creationId xmlns:p14="http://schemas.microsoft.com/office/powerpoint/2010/main" val="3038610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A59386-CA6E-4A15-806B-8A9023DDF942}" type="datetime1">
              <a:rPr lang="en-AU" smtClean="0"/>
              <a:t>7/05/2020</a:t>
            </a:fld>
            <a:endParaRPr lang="en-AU"/>
          </a:p>
        </p:txBody>
      </p:sp>
      <p:sp>
        <p:nvSpPr>
          <p:cNvPr id="3" name="Footer Placeholder 2"/>
          <p:cNvSpPr>
            <a:spLocks noGrp="1"/>
          </p:cNvSpPr>
          <p:nvPr>
            <p:ph type="ftr" sz="quarter" idx="11"/>
          </p:nvPr>
        </p:nvSpPr>
        <p:spPr/>
        <p:txBody>
          <a:bodyPr/>
          <a:lstStyle/>
          <a:p>
            <a:r>
              <a:rPr lang="en-AU"/>
              <a:t>ACARA session 1</a:t>
            </a:r>
          </a:p>
        </p:txBody>
      </p:sp>
      <p:sp>
        <p:nvSpPr>
          <p:cNvPr id="4" name="Slide Number Placeholder 3"/>
          <p:cNvSpPr>
            <a:spLocks noGrp="1"/>
          </p:cNvSpPr>
          <p:nvPr>
            <p:ph type="sldNum" sz="quarter" idx="12"/>
          </p:nvPr>
        </p:nvSpPr>
        <p:spPr/>
        <p:txBody>
          <a:bodyPr/>
          <a:lstStyle/>
          <a:p>
            <a:fld id="{66D1447A-68D1-4E9B-A69D-842A6C87BA8E}" type="slidenum">
              <a:rPr lang="en-AU" smtClean="0"/>
              <a:t>‹#›</a:t>
            </a:fld>
            <a:endParaRPr lang="en-AU"/>
          </a:p>
        </p:txBody>
      </p:sp>
    </p:spTree>
    <p:extLst>
      <p:ext uri="{BB962C8B-B14F-4D97-AF65-F5344CB8AC3E}">
        <p14:creationId xmlns:p14="http://schemas.microsoft.com/office/powerpoint/2010/main" val="4131996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A6ECF61-6276-448B-B449-4D4FC40E7796}" type="datetime1">
              <a:rPr lang="en-AU" smtClean="0"/>
              <a:t>7/05/2020</a:t>
            </a:fld>
            <a:endParaRPr lang="en-AU"/>
          </a:p>
        </p:txBody>
      </p:sp>
      <p:sp>
        <p:nvSpPr>
          <p:cNvPr id="6" name="Footer Placeholder 5"/>
          <p:cNvSpPr>
            <a:spLocks noGrp="1"/>
          </p:cNvSpPr>
          <p:nvPr>
            <p:ph type="ftr" sz="quarter" idx="11"/>
          </p:nvPr>
        </p:nvSpPr>
        <p:spPr/>
        <p:txBody>
          <a:bodyPr/>
          <a:lstStyle/>
          <a:p>
            <a:r>
              <a:rPr lang="en-AU"/>
              <a:t>ACARA session 1</a:t>
            </a:r>
          </a:p>
        </p:txBody>
      </p:sp>
      <p:sp>
        <p:nvSpPr>
          <p:cNvPr id="7" name="Slide Number Placeholder 6"/>
          <p:cNvSpPr>
            <a:spLocks noGrp="1"/>
          </p:cNvSpPr>
          <p:nvPr>
            <p:ph type="sldNum" sz="quarter" idx="12"/>
          </p:nvPr>
        </p:nvSpPr>
        <p:spPr/>
        <p:txBody>
          <a:bodyPr/>
          <a:lstStyle/>
          <a:p>
            <a:fld id="{66D1447A-68D1-4E9B-A69D-842A6C87BA8E}" type="slidenum">
              <a:rPr lang="en-AU" smtClean="0"/>
              <a:t>‹#›</a:t>
            </a:fld>
            <a:endParaRPr lang="en-AU"/>
          </a:p>
        </p:txBody>
      </p:sp>
    </p:spTree>
    <p:extLst>
      <p:ext uri="{BB962C8B-B14F-4D97-AF65-F5344CB8AC3E}">
        <p14:creationId xmlns:p14="http://schemas.microsoft.com/office/powerpoint/2010/main" val="1209612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13EA62D-412C-470C-96B7-15F12F2C739B}" type="datetime1">
              <a:rPr lang="en-AU" smtClean="0"/>
              <a:t>7/05/2020</a:t>
            </a:fld>
            <a:endParaRPr lang="en-AU"/>
          </a:p>
        </p:txBody>
      </p:sp>
      <p:sp>
        <p:nvSpPr>
          <p:cNvPr id="6" name="Footer Placeholder 5"/>
          <p:cNvSpPr>
            <a:spLocks noGrp="1"/>
          </p:cNvSpPr>
          <p:nvPr>
            <p:ph type="ftr" sz="quarter" idx="11"/>
          </p:nvPr>
        </p:nvSpPr>
        <p:spPr/>
        <p:txBody>
          <a:bodyPr/>
          <a:lstStyle/>
          <a:p>
            <a:r>
              <a:rPr lang="en-AU"/>
              <a:t>ACARA session 1</a:t>
            </a:r>
          </a:p>
        </p:txBody>
      </p:sp>
      <p:sp>
        <p:nvSpPr>
          <p:cNvPr id="7" name="Slide Number Placeholder 6"/>
          <p:cNvSpPr>
            <a:spLocks noGrp="1"/>
          </p:cNvSpPr>
          <p:nvPr>
            <p:ph type="sldNum" sz="quarter" idx="12"/>
          </p:nvPr>
        </p:nvSpPr>
        <p:spPr/>
        <p:txBody>
          <a:bodyPr/>
          <a:lstStyle/>
          <a:p>
            <a:fld id="{66D1447A-68D1-4E9B-A69D-842A6C87BA8E}" type="slidenum">
              <a:rPr lang="en-AU" smtClean="0"/>
              <a:t>‹#›</a:t>
            </a:fld>
            <a:endParaRPr lang="en-AU"/>
          </a:p>
        </p:txBody>
      </p:sp>
    </p:spTree>
    <p:extLst>
      <p:ext uri="{BB962C8B-B14F-4D97-AF65-F5344CB8AC3E}">
        <p14:creationId xmlns:p14="http://schemas.microsoft.com/office/powerpoint/2010/main" val="2851504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78D026-EC1D-48FC-A6D1-CAC91AC8B820}" type="datetime1">
              <a:rPr lang="en-AU" smtClean="0"/>
              <a:t>7/05/2020</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AU"/>
              <a:t>ACARA session 1</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D1447A-68D1-4E9B-A69D-842A6C87BA8E}" type="slidenum">
              <a:rPr lang="en-AU" smtClean="0"/>
              <a:t>‹#›</a:t>
            </a:fld>
            <a:endParaRPr lang="en-AU"/>
          </a:p>
        </p:txBody>
      </p:sp>
    </p:spTree>
    <p:extLst>
      <p:ext uri="{BB962C8B-B14F-4D97-AF65-F5344CB8AC3E}">
        <p14:creationId xmlns:p14="http://schemas.microsoft.com/office/powerpoint/2010/main" val="23817157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australiancurriculum.edu.au/curriculum/contentdescription/ACMNA289"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australiancurriculum.edu.au/Curriculum/ContentDescription/ACMNA013" TargetMode="External"/><Relationship Id="rId2" Type="http://schemas.openxmlformats.org/officeDocument/2006/relationships/hyperlink" Target="http://www.australiancurriculum.edu.au/Glossary?a=M&amp;t=number+line" TargetMode="External"/><Relationship Id="rId1" Type="http://schemas.openxmlformats.org/officeDocument/2006/relationships/slideLayout" Target="../slideLayouts/slideLayout2.xml"/><Relationship Id="rId6" Type="http://schemas.openxmlformats.org/officeDocument/2006/relationships/hyperlink" Target="http://www.australiancurriculum.edu.au/Curriculum/ContentDescription/ACMNA015" TargetMode="External"/><Relationship Id="rId5" Type="http://schemas.openxmlformats.org/officeDocument/2006/relationships/hyperlink" Target="http://www.australiancurriculum.edu.au/Glossary?a=M&amp;t=Partitioning" TargetMode="External"/><Relationship Id="rId4" Type="http://schemas.openxmlformats.org/officeDocument/2006/relationships/hyperlink" Target="http://www.australiancurriculum.edu.au/Glossary?a=M&amp;t=Counting%20on" TargetMode="External"/></Relationships>
</file>

<file path=ppt/slides/_rels/slide3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tx2"/>
                </a:solidFill>
              </a:rPr>
              <a:t>Abstract</a:t>
            </a:r>
          </a:p>
        </p:txBody>
      </p:sp>
      <p:sp>
        <p:nvSpPr>
          <p:cNvPr id="3" name="Content Placeholder 2"/>
          <p:cNvSpPr>
            <a:spLocks noGrp="1"/>
          </p:cNvSpPr>
          <p:nvPr>
            <p:ph idx="1"/>
          </p:nvPr>
        </p:nvSpPr>
        <p:spPr/>
        <p:txBody>
          <a:bodyPr vert="horz" lIns="91440" tIns="45720" rIns="91440" bIns="45720" rtlCol="0" anchor="t">
            <a:normAutofit/>
          </a:bodyPr>
          <a:lstStyle/>
          <a:p>
            <a:r>
              <a:rPr lang="en-AU" dirty="0"/>
              <a:t>Learning mathematics and numeracy involves students making connections between ideas for themselves. </a:t>
            </a:r>
          </a:p>
          <a:p>
            <a:pPr marL="0" indent="0">
              <a:buNone/>
            </a:pPr>
            <a:endParaRPr lang="en-AU" dirty="0"/>
          </a:p>
        </p:txBody>
      </p:sp>
      <p:sp>
        <p:nvSpPr>
          <p:cNvPr id="4" name="Footer Placeholder 3"/>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598991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930226"/>
          </a:xfrm>
        </p:spPr>
        <p:txBody>
          <a:bodyPr>
            <a:normAutofit/>
          </a:bodyPr>
          <a:lstStyle/>
          <a:p>
            <a:r>
              <a:rPr lang="en-AU" dirty="0"/>
              <a:t>The proficiencies are core components (not add </a:t>
            </a:r>
            <a:r>
              <a:rPr lang="en-AU" dirty="0" err="1"/>
              <a:t>ons</a:t>
            </a:r>
            <a:r>
              <a:rPr lang="en-AU" dirty="0"/>
              <a:t>)</a:t>
            </a:r>
          </a:p>
        </p:txBody>
      </p:sp>
      <p:pic>
        <p:nvPicPr>
          <p:cNvPr id="4" name="Picture 2"/>
          <p:cNvPicPr>
            <a:picLocks noGrp="1" noChangeAspect="1" noChangeArrowheads="1"/>
          </p:cNvPicPr>
          <p:nvPr>
            <p:ph idx="1"/>
          </p:nvPr>
        </p:nvPicPr>
        <p:blipFill>
          <a:blip r:embed="rId3" cstate="print"/>
          <a:srcRect/>
          <a:stretch>
            <a:fillRect/>
          </a:stretch>
        </p:blipFill>
        <p:spPr>
          <a:xfrm>
            <a:off x="15640049" y="-1209675"/>
            <a:ext cx="8178494" cy="5267219"/>
          </a:xfrm>
        </p:spPr>
      </p:pic>
      <p:sp>
        <p:nvSpPr>
          <p:cNvPr id="5" name="Footer Placeholder 4"/>
          <p:cNvSpPr>
            <a:spLocks noGrp="1"/>
          </p:cNvSpPr>
          <p:nvPr>
            <p:ph type="ftr" sz="quarter" idx="4294967295"/>
          </p:nvPr>
        </p:nvSpPr>
        <p:spPr>
          <a:xfrm>
            <a:off x="3124200" y="6356350"/>
            <a:ext cx="2895600" cy="365125"/>
          </a:xfrm>
          <a:prstGeom prst="rect">
            <a:avLst/>
          </a:prstGeom>
        </p:spPr>
        <p:txBody>
          <a:bodyPr/>
          <a:lstStyle/>
          <a:p>
            <a:r>
              <a:rPr lang="en-AU"/>
              <a:t>ACARA session 1</a:t>
            </a:r>
          </a:p>
        </p:txBody>
      </p:sp>
    </p:spTree>
    <p:extLst>
      <p:ext uri="{BB962C8B-B14F-4D97-AF65-F5344CB8AC3E}">
        <p14:creationId xmlns:p14="http://schemas.microsoft.com/office/powerpoint/2010/main" val="2586416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solidFill>
                  <a:schemeClr val="tx2"/>
                </a:solidFill>
              </a:rPr>
              <a:t>There is agreement that tasks are important</a:t>
            </a:r>
          </a:p>
        </p:txBody>
      </p:sp>
      <p:sp>
        <p:nvSpPr>
          <p:cNvPr id="3" name="Content Placeholder 2"/>
          <p:cNvSpPr>
            <a:spLocks noGrp="1"/>
          </p:cNvSpPr>
          <p:nvPr>
            <p:ph idx="1"/>
          </p:nvPr>
        </p:nvSpPr>
        <p:spPr>
          <a:xfrm>
            <a:off x="457200" y="2564904"/>
            <a:ext cx="8229600" cy="3561259"/>
          </a:xfrm>
        </p:spPr>
        <p:txBody>
          <a:bodyPr>
            <a:normAutofit/>
          </a:bodyPr>
          <a:lstStyle/>
          <a:p>
            <a:r>
              <a:rPr lang="en-US" dirty="0"/>
              <a:t>“in the mathematics classroom, it is through tasks, more than in any other way, that opportunities to learn are made available to the students” (Anthony &amp; </a:t>
            </a:r>
            <a:r>
              <a:rPr lang="en-US" dirty="0" err="1"/>
              <a:t>Walshaw</a:t>
            </a:r>
            <a:r>
              <a:rPr lang="en-US" dirty="0"/>
              <a:t>, 2009, p.96). </a:t>
            </a:r>
          </a:p>
          <a:p>
            <a:pPr marL="0" indent="0">
              <a:buNone/>
            </a:pPr>
            <a:endParaRPr lang="en-AU" dirty="0"/>
          </a:p>
        </p:txBody>
      </p:sp>
      <p:sp>
        <p:nvSpPr>
          <p:cNvPr id="4" name="Footer Placeholder 3"/>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2706579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solidFill>
                  <a:schemeClr val="tx2"/>
                </a:solidFill>
              </a:rPr>
              <a:t>And those tasks should be challenging</a:t>
            </a:r>
          </a:p>
        </p:txBody>
      </p:sp>
      <p:sp>
        <p:nvSpPr>
          <p:cNvPr id="3" name="Content Placeholder 2"/>
          <p:cNvSpPr>
            <a:spLocks noGrp="1"/>
          </p:cNvSpPr>
          <p:nvPr>
            <p:ph idx="1"/>
          </p:nvPr>
        </p:nvSpPr>
        <p:spPr>
          <a:xfrm>
            <a:off x="467544" y="1628800"/>
            <a:ext cx="8496944" cy="4968552"/>
          </a:xfrm>
        </p:spPr>
        <p:txBody>
          <a:bodyPr>
            <a:normAutofit/>
          </a:bodyPr>
          <a:lstStyle/>
          <a:p>
            <a:r>
              <a:rPr lang="en-US" b="0" dirty="0"/>
              <a:t>Christiansen and Walther (1986) argued that non-routine tasks, because of the interplay between different aspects of learning, provide optimal conditions for cognitive development in which new knowledge is constructed relationally and items of earlier knowledge are </a:t>
            </a:r>
            <a:r>
              <a:rPr lang="en-US" b="0" dirty="0" err="1"/>
              <a:t>recognised</a:t>
            </a:r>
            <a:r>
              <a:rPr lang="en-US" b="0" dirty="0"/>
              <a:t> and evaluated. </a:t>
            </a:r>
          </a:p>
        </p:txBody>
      </p:sp>
      <p:sp>
        <p:nvSpPr>
          <p:cNvPr id="4" name="Footer Placeholder 3"/>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277931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solidFill>
                  <a:schemeClr val="tx2"/>
                </a:solidFill>
              </a:rPr>
              <a:t>Especially if we wish to go beyond developing fluency …</a:t>
            </a:r>
          </a:p>
        </p:txBody>
      </p:sp>
      <p:sp>
        <p:nvSpPr>
          <p:cNvPr id="3" name="Content Placeholder 2"/>
          <p:cNvSpPr>
            <a:spLocks noGrp="1"/>
          </p:cNvSpPr>
          <p:nvPr>
            <p:ph idx="1"/>
          </p:nvPr>
        </p:nvSpPr>
        <p:spPr>
          <a:xfrm>
            <a:off x="448214" y="1759915"/>
            <a:ext cx="8229600" cy="4065315"/>
          </a:xfrm>
        </p:spPr>
        <p:txBody>
          <a:bodyPr/>
          <a:lstStyle/>
          <a:p>
            <a:r>
              <a:rPr lang="en-US" dirty="0"/>
              <a:t>Kilpatrick et al. (2001)</a:t>
            </a:r>
          </a:p>
          <a:p>
            <a:pPr lvl="1"/>
            <a:r>
              <a:rPr lang="en-US" b="0" dirty="0"/>
              <a:t>teachers who seek to engage students in developing adaptive reasoning and strategic competence (or problem solving) should provide them with tasks that are designed to foster those actions. </a:t>
            </a:r>
          </a:p>
        </p:txBody>
      </p:sp>
      <p:sp>
        <p:nvSpPr>
          <p:cNvPr id="4" name="Footer Placeholder 3"/>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2617342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solidFill>
                  <a:schemeClr val="accent1"/>
                </a:solidFill>
              </a:rPr>
              <a:t>… and the tasks can address the goals of the curriculum …</a:t>
            </a:r>
          </a:p>
        </p:txBody>
      </p:sp>
      <p:sp>
        <p:nvSpPr>
          <p:cNvPr id="3" name="Content Placeholder 2"/>
          <p:cNvSpPr>
            <a:spLocks noGrp="1"/>
          </p:cNvSpPr>
          <p:nvPr>
            <p:ph idx="1"/>
          </p:nvPr>
        </p:nvSpPr>
        <p:spPr>
          <a:xfrm>
            <a:off x="457200" y="1916832"/>
            <a:ext cx="8229600" cy="4209331"/>
          </a:xfrm>
        </p:spPr>
        <p:txBody>
          <a:bodyPr>
            <a:normAutofit/>
          </a:bodyPr>
          <a:lstStyle/>
          <a:p>
            <a:pPr hangingPunct="0"/>
            <a:r>
              <a:rPr lang="en-US" dirty="0"/>
              <a:t>National Council of Teachers of Mathematics (NCTM) (2014) noted:</a:t>
            </a:r>
            <a:endParaRPr lang="en-AU" dirty="0"/>
          </a:p>
          <a:p>
            <a:pPr lvl="1"/>
            <a:r>
              <a:rPr lang="en-AU" dirty="0"/>
              <a:t>Student learning is greatest in classrooms where the tasks </a:t>
            </a:r>
            <a:r>
              <a:rPr lang="en-AU" dirty="0">
                <a:solidFill>
                  <a:schemeClr val="accent1"/>
                </a:solidFill>
              </a:rPr>
              <a:t>consistently</a:t>
            </a:r>
            <a:r>
              <a:rPr lang="en-AU" dirty="0"/>
              <a:t> encourage high-level student thinking and reasoning and least in classrooms where the tasks are routinely procedural in nature. (p. 17)</a:t>
            </a:r>
          </a:p>
          <a:p>
            <a:endParaRPr lang="en-AU" dirty="0"/>
          </a:p>
        </p:txBody>
      </p:sp>
      <p:sp>
        <p:nvSpPr>
          <p:cNvPr id="4" name="Footer Placeholder 3"/>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2531349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35280" cy="1143000"/>
          </a:xfrm>
        </p:spPr>
        <p:txBody>
          <a:bodyPr>
            <a:normAutofit fontScale="90000"/>
          </a:bodyPr>
          <a:lstStyle/>
          <a:p>
            <a:r>
              <a:rPr lang="en-AU" dirty="0">
                <a:solidFill>
                  <a:schemeClr val="tx2"/>
                </a:solidFill>
              </a:rPr>
              <a:t>Cognitive activation tasks require students (prior to instruction) to</a:t>
            </a:r>
          </a:p>
        </p:txBody>
      </p:sp>
      <p:sp>
        <p:nvSpPr>
          <p:cNvPr id="3" name="Content Placeholder 2"/>
          <p:cNvSpPr>
            <a:spLocks noGrp="1"/>
          </p:cNvSpPr>
          <p:nvPr>
            <p:ph idx="1"/>
          </p:nvPr>
        </p:nvSpPr>
        <p:spPr>
          <a:xfrm>
            <a:off x="457200" y="1700808"/>
            <a:ext cx="8229600" cy="4536504"/>
          </a:xfrm>
        </p:spPr>
        <p:txBody>
          <a:bodyPr>
            <a:normAutofit fontScale="92500" lnSpcReduction="20000"/>
          </a:bodyPr>
          <a:lstStyle/>
          <a:p>
            <a:pPr lvl="0"/>
            <a:r>
              <a:rPr lang="en-AU" dirty="0"/>
              <a:t>plan their approach, especially sequencing more than one step; </a:t>
            </a:r>
          </a:p>
          <a:p>
            <a:r>
              <a:rPr lang="en-AU" dirty="0"/>
              <a:t>process multiple pieces of information, with an expectation that they make connections between those pieces, and see concepts in new ways;</a:t>
            </a:r>
          </a:p>
          <a:p>
            <a:pPr lvl="0"/>
            <a:r>
              <a:rPr lang="en-AU" dirty="0"/>
              <a:t>choose their own strategies, goals, and level of accessing the task;</a:t>
            </a:r>
          </a:p>
          <a:p>
            <a:pPr lvl="0"/>
            <a:r>
              <a:rPr lang="en-AU" dirty="0"/>
              <a:t>spend time on the task and record their thinking; </a:t>
            </a:r>
          </a:p>
          <a:p>
            <a:pPr lvl="0"/>
            <a:r>
              <a:rPr lang="en-AU" dirty="0"/>
              <a:t>explain their strategies and justify their thinking to the teacher and other students.</a:t>
            </a:r>
          </a:p>
        </p:txBody>
      </p:sp>
      <p:sp>
        <p:nvSpPr>
          <p:cNvPr id="4" name="Footer Placeholder 3"/>
          <p:cNvSpPr>
            <a:spLocks noGrp="1"/>
          </p:cNvSpPr>
          <p:nvPr>
            <p:ph type="ftr" sz="quarter" idx="4294967295"/>
          </p:nvPr>
        </p:nvSpPr>
        <p:spPr>
          <a:xfrm>
            <a:off x="179388" y="6308725"/>
            <a:ext cx="8496300" cy="365125"/>
          </a:xfrm>
          <a:prstGeom prst="rect">
            <a:avLst/>
          </a:prstGeom>
        </p:spPr>
        <p:txBody>
          <a:bodyPr/>
          <a:lstStyle/>
          <a:p>
            <a:pPr>
              <a:defRPr/>
            </a:pPr>
            <a:r>
              <a:rPr lang="en-AU"/>
              <a:t>ACARA session 1</a:t>
            </a:r>
          </a:p>
        </p:txBody>
      </p:sp>
    </p:spTree>
    <p:extLst>
      <p:ext uri="{BB962C8B-B14F-4D97-AF65-F5344CB8AC3E}">
        <p14:creationId xmlns:p14="http://schemas.microsoft.com/office/powerpoint/2010/main" val="3794533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solidFill>
                  <a:schemeClr val="tx2"/>
                </a:solidFill>
              </a:rPr>
              <a:t>Should we start easy and wind it up or start challenging and wind it back?</a:t>
            </a:r>
          </a:p>
        </p:txBody>
      </p:sp>
      <p:sp>
        <p:nvSpPr>
          <p:cNvPr id="3" name="Content Placeholder 2"/>
          <p:cNvSpPr>
            <a:spLocks noGrp="1"/>
          </p:cNvSpPr>
          <p:nvPr>
            <p:ph idx="1"/>
          </p:nvPr>
        </p:nvSpPr>
        <p:spPr>
          <a:xfrm>
            <a:off x="457200" y="1844824"/>
            <a:ext cx="8363272" cy="4281339"/>
          </a:xfrm>
        </p:spPr>
        <p:txBody>
          <a:bodyPr>
            <a:normAutofit fontScale="85000" lnSpcReduction="10000"/>
          </a:bodyPr>
          <a:lstStyle/>
          <a:p>
            <a:r>
              <a:rPr lang="en-AU" dirty="0"/>
              <a:t>Students benefit when they move from </a:t>
            </a:r>
            <a:r>
              <a:rPr lang="en-AU" dirty="0">
                <a:solidFill>
                  <a:srgbClr val="FF0000"/>
                </a:solidFill>
              </a:rPr>
              <a:t>not knowing </a:t>
            </a:r>
            <a:r>
              <a:rPr lang="en-AU" dirty="0"/>
              <a:t>how to do something to </a:t>
            </a:r>
            <a:r>
              <a:rPr lang="en-AU" dirty="0">
                <a:solidFill>
                  <a:srgbClr val="FF0000"/>
                </a:solidFill>
              </a:rPr>
              <a:t>knowing </a:t>
            </a:r>
            <a:r>
              <a:rPr lang="en-AU" dirty="0"/>
              <a:t>how to do it. </a:t>
            </a:r>
          </a:p>
          <a:p>
            <a:r>
              <a:rPr lang="en-AU" dirty="0"/>
              <a:t>In other words, what they have </a:t>
            </a:r>
            <a:r>
              <a:rPr lang="en-AU" dirty="0">
                <a:solidFill>
                  <a:srgbClr val="FF0000"/>
                </a:solidFill>
              </a:rPr>
              <a:t>learned</a:t>
            </a:r>
            <a:r>
              <a:rPr lang="en-AU" dirty="0"/>
              <a:t> is explicit to them. </a:t>
            </a:r>
          </a:p>
          <a:p>
            <a:pPr lvl="1"/>
            <a:r>
              <a:rPr lang="en-AU" dirty="0"/>
              <a:t>This does not necessarily happen if they are working on the “known”. </a:t>
            </a:r>
          </a:p>
          <a:p>
            <a:r>
              <a:rPr lang="en-AU" dirty="0"/>
              <a:t>When confronted with a task that they cannot do, students need to explore their existing mental structures and schemes, explore links, build connections and identify aspects that are unknown </a:t>
            </a:r>
            <a:r>
              <a:rPr lang="en-AU" dirty="0">
                <a:solidFill>
                  <a:srgbClr val="FF0000"/>
                </a:solidFill>
              </a:rPr>
              <a:t>for themselves</a:t>
            </a:r>
            <a:r>
              <a:rPr lang="en-AU" dirty="0"/>
              <a:t>.  </a:t>
            </a:r>
          </a:p>
        </p:txBody>
      </p:sp>
      <p:sp>
        <p:nvSpPr>
          <p:cNvPr id="4" name="Footer Placeholder 3"/>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331108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5400" dirty="0">
                <a:solidFill>
                  <a:srgbClr val="0070C0"/>
                </a:solidFill>
              </a:rPr>
              <a:t>Getting started</a:t>
            </a:r>
          </a:p>
        </p:txBody>
      </p:sp>
      <p:sp>
        <p:nvSpPr>
          <p:cNvPr id="3" name="Content Placeholder 2"/>
          <p:cNvSpPr>
            <a:spLocks noGrp="1"/>
          </p:cNvSpPr>
          <p:nvPr>
            <p:ph idx="1"/>
          </p:nvPr>
        </p:nvSpPr>
        <p:spPr>
          <a:xfrm>
            <a:off x="251520" y="1340768"/>
            <a:ext cx="8435280" cy="5184576"/>
          </a:xfrm>
        </p:spPr>
        <p:txBody>
          <a:bodyPr>
            <a:normAutofit fontScale="85000" lnSpcReduction="20000"/>
          </a:bodyPr>
          <a:lstStyle/>
          <a:p>
            <a:pPr marL="0" lvl="0" indent="0" eaLnBrk="0" fontAlgn="base" hangingPunct="0">
              <a:spcBef>
                <a:spcPct val="0"/>
              </a:spcBef>
              <a:spcAft>
                <a:spcPct val="0"/>
              </a:spcAft>
              <a:buNone/>
            </a:pPr>
            <a:endParaRPr kumimoji="0" lang="en-US" b="0" i="0" u="none" strike="noStrike" cap="none" normalizeH="0" baseline="0" dirty="0">
              <a:ln>
                <a:noFill/>
              </a:ln>
              <a:solidFill>
                <a:schemeClr val="tx1"/>
              </a:solidFill>
              <a:effectLst/>
              <a:ea typeface="Dotum" pitchFamily="34" charset="-127"/>
              <a:cs typeface="Times New Roman" pitchFamily="18" charset="0"/>
            </a:endParaRPr>
          </a:p>
          <a:p>
            <a:pPr marL="0" lvl="0" indent="0" eaLnBrk="0" fontAlgn="base" hangingPunct="0">
              <a:spcBef>
                <a:spcPct val="0"/>
              </a:spcBef>
              <a:spcAft>
                <a:spcPct val="0"/>
              </a:spcAft>
              <a:buNone/>
            </a:pPr>
            <a:r>
              <a:rPr kumimoji="0" lang="en-US" b="0" i="0" u="none" strike="noStrike" cap="none" normalizeH="0" baseline="0" dirty="0">
                <a:ln>
                  <a:noFill/>
                </a:ln>
                <a:solidFill>
                  <a:schemeClr val="tx1"/>
                </a:solidFill>
                <a:effectLst/>
                <a:ea typeface="Dotum" pitchFamily="34" charset="-127"/>
                <a:cs typeface="Times New Roman" pitchFamily="18" charset="0"/>
              </a:rPr>
              <a:t> </a:t>
            </a:r>
            <a:r>
              <a:rPr kumimoji="0" lang="en-US" sz="3800" b="0" i="0" u="none" strike="noStrike" cap="none" normalizeH="0" baseline="0" dirty="0">
                <a:ln>
                  <a:noFill/>
                </a:ln>
                <a:solidFill>
                  <a:schemeClr val="tx1"/>
                </a:solidFill>
                <a:effectLst/>
                <a:ea typeface="Dotum" pitchFamily="34" charset="-127"/>
                <a:cs typeface="Times New Roman" pitchFamily="18" charset="0"/>
              </a:rPr>
              <a:t>“zone of confusion”</a:t>
            </a:r>
          </a:p>
          <a:p>
            <a:pPr marL="0" lvl="0" indent="0" eaLnBrk="0" fontAlgn="base" hangingPunct="0">
              <a:spcBef>
                <a:spcPct val="0"/>
              </a:spcBef>
              <a:spcAft>
                <a:spcPct val="0"/>
              </a:spcAft>
              <a:buNone/>
            </a:pPr>
            <a:endParaRPr kumimoji="0" lang="en-US" sz="3800" b="0" i="0" u="none" strike="noStrike" cap="none" normalizeH="0" baseline="0" dirty="0">
              <a:ln>
                <a:noFill/>
              </a:ln>
              <a:solidFill>
                <a:schemeClr val="tx1"/>
              </a:solidFill>
              <a:effectLst/>
              <a:ea typeface="Dotum" pitchFamily="34" charset="-127"/>
              <a:cs typeface="Times New Roman" pitchFamily="18" charset="0"/>
            </a:endParaRPr>
          </a:p>
          <a:p>
            <a:pPr marL="0" lvl="0" indent="0" eaLnBrk="0" fontAlgn="base" hangingPunct="0">
              <a:spcBef>
                <a:spcPct val="0"/>
              </a:spcBef>
              <a:spcAft>
                <a:spcPct val="0"/>
              </a:spcAft>
              <a:buNone/>
            </a:pPr>
            <a:r>
              <a:rPr kumimoji="0" lang="en-US" sz="3800" b="0" i="0" u="none" strike="noStrike" cap="none" normalizeH="0" baseline="0" dirty="0">
                <a:ln>
                  <a:noFill/>
                </a:ln>
                <a:solidFill>
                  <a:schemeClr val="tx1"/>
                </a:solidFill>
                <a:effectLst/>
                <a:ea typeface="Dotum" pitchFamily="34" charset="-127"/>
                <a:cs typeface="Times New Roman" pitchFamily="18" charset="0"/>
              </a:rPr>
              <a:t>“four before me” </a:t>
            </a:r>
            <a:endParaRPr kumimoji="0" lang="en-AU" sz="1600" b="0" i="0" u="none" strike="noStrike" cap="none" normalizeH="0" baseline="0" dirty="0">
              <a:ln>
                <a:noFill/>
              </a:ln>
              <a:solidFill>
                <a:schemeClr val="tx1"/>
              </a:solidFill>
              <a:effectLst/>
              <a:cs typeface="Arial" pitchFamily="34" charset="0"/>
            </a:endParaRPr>
          </a:p>
          <a:p>
            <a:pPr marL="400050" lvl="1" indent="0" eaLnBrk="0" fontAlgn="base" hangingPunct="0">
              <a:spcBef>
                <a:spcPct val="0"/>
              </a:spcBef>
              <a:spcAft>
                <a:spcPct val="0"/>
              </a:spcAft>
              <a:buFontTx/>
              <a:buChar char="•"/>
            </a:pPr>
            <a:r>
              <a:rPr kumimoji="0" lang="en-US" sz="3300" b="0" i="0" u="none" strike="noStrike" cap="none" normalizeH="0" baseline="0" dirty="0">
                <a:ln>
                  <a:noFill/>
                </a:ln>
                <a:solidFill>
                  <a:schemeClr val="tx1"/>
                </a:solidFill>
                <a:effectLst/>
                <a:ea typeface="Dotum" pitchFamily="34" charset="-127"/>
                <a:cs typeface="Times New Roman" pitchFamily="18" charset="0"/>
              </a:rPr>
              <a:t>representing what the task is asking in a different way such as drawing a cartoon or a diagram, rewriting the question …</a:t>
            </a:r>
          </a:p>
          <a:p>
            <a:pPr marL="400050" lvl="1" indent="0" eaLnBrk="0" fontAlgn="base" hangingPunct="0">
              <a:spcBef>
                <a:spcPct val="0"/>
              </a:spcBef>
              <a:spcAft>
                <a:spcPct val="0"/>
              </a:spcAft>
              <a:buNone/>
            </a:pPr>
            <a:endParaRPr kumimoji="0" lang="en-AU" sz="1200" b="0" i="0" u="none" strike="noStrike" cap="none" normalizeH="0" baseline="0" dirty="0">
              <a:ln>
                <a:noFill/>
              </a:ln>
              <a:solidFill>
                <a:schemeClr val="tx1"/>
              </a:solidFill>
              <a:effectLst/>
              <a:cs typeface="Arial" pitchFamily="34" charset="0"/>
            </a:endParaRPr>
          </a:p>
          <a:p>
            <a:pPr marL="400050" lvl="1" indent="0" eaLnBrk="0" fontAlgn="base" hangingPunct="0">
              <a:spcBef>
                <a:spcPct val="0"/>
              </a:spcBef>
              <a:spcAft>
                <a:spcPct val="0"/>
              </a:spcAft>
              <a:buFontTx/>
              <a:buChar char="•"/>
            </a:pPr>
            <a:r>
              <a:rPr kumimoji="0" lang="en-US" sz="3300" b="0" i="0" u="none" strike="noStrike" cap="none" normalizeH="0" baseline="0" dirty="0">
                <a:ln>
                  <a:noFill/>
                </a:ln>
                <a:solidFill>
                  <a:schemeClr val="tx1"/>
                </a:solidFill>
                <a:effectLst/>
                <a:ea typeface="Dotum" pitchFamily="34" charset="-127"/>
                <a:cs typeface="Times New Roman" pitchFamily="18" charset="0"/>
              </a:rPr>
              <a:t>choosing a different approach to the task, which includes rereading the question, making a guess at the answer, working backwards … </a:t>
            </a:r>
          </a:p>
          <a:p>
            <a:pPr marL="400050" lvl="1" indent="0" eaLnBrk="0" fontAlgn="base" hangingPunct="0">
              <a:spcBef>
                <a:spcPct val="0"/>
              </a:spcBef>
              <a:spcAft>
                <a:spcPct val="0"/>
              </a:spcAft>
              <a:buNone/>
            </a:pPr>
            <a:endParaRPr kumimoji="0" lang="en-AU" sz="1200" b="0" i="0" u="none" strike="noStrike" cap="none" normalizeH="0" baseline="0" dirty="0">
              <a:ln>
                <a:noFill/>
              </a:ln>
              <a:solidFill>
                <a:schemeClr val="tx1"/>
              </a:solidFill>
              <a:effectLst/>
              <a:cs typeface="Arial" pitchFamily="34" charset="0"/>
            </a:endParaRPr>
          </a:p>
          <a:p>
            <a:pPr marL="400050" lvl="1" indent="0" eaLnBrk="0" fontAlgn="base" hangingPunct="0">
              <a:spcBef>
                <a:spcPct val="0"/>
              </a:spcBef>
              <a:spcAft>
                <a:spcPct val="0"/>
              </a:spcAft>
              <a:buFontTx/>
              <a:buChar char="•"/>
            </a:pPr>
            <a:r>
              <a:rPr kumimoji="0" lang="en-US" sz="3300" b="0" i="0" u="none" strike="noStrike" cap="none" normalizeH="0" baseline="0" dirty="0">
                <a:ln>
                  <a:noFill/>
                </a:ln>
                <a:solidFill>
                  <a:schemeClr val="tx1"/>
                </a:solidFill>
                <a:effectLst/>
                <a:ea typeface="Dotum" pitchFamily="34" charset="-127"/>
                <a:cs typeface="Times New Roman" pitchFamily="18" charset="0"/>
              </a:rPr>
              <a:t>asking a peer for a hint on how to get started</a:t>
            </a:r>
          </a:p>
          <a:p>
            <a:pPr marL="400050" lvl="1" indent="0" eaLnBrk="0" fontAlgn="base" hangingPunct="0">
              <a:spcBef>
                <a:spcPct val="0"/>
              </a:spcBef>
              <a:spcAft>
                <a:spcPct val="0"/>
              </a:spcAft>
              <a:buNone/>
            </a:pPr>
            <a:endParaRPr kumimoji="0" lang="en-AU" sz="1200" b="0" i="0" u="none" strike="noStrike" cap="none" normalizeH="0" baseline="0" dirty="0">
              <a:ln>
                <a:noFill/>
              </a:ln>
              <a:solidFill>
                <a:schemeClr val="tx1"/>
              </a:solidFill>
              <a:effectLst/>
              <a:cs typeface="Arial" pitchFamily="34" charset="0"/>
            </a:endParaRPr>
          </a:p>
          <a:p>
            <a:pPr marL="400050" lvl="1" indent="0" eaLnBrk="0" fontAlgn="base" hangingPunct="0">
              <a:spcBef>
                <a:spcPct val="0"/>
              </a:spcBef>
              <a:spcAft>
                <a:spcPct val="0"/>
              </a:spcAft>
              <a:buFontTx/>
              <a:buChar char="•"/>
            </a:pPr>
            <a:r>
              <a:rPr kumimoji="0" lang="en-US" sz="3300" b="0" i="0" u="none" strike="noStrike" cap="none" normalizeH="0" baseline="0" dirty="0">
                <a:ln>
                  <a:noFill/>
                </a:ln>
                <a:solidFill>
                  <a:schemeClr val="tx1"/>
                </a:solidFill>
                <a:effectLst/>
                <a:ea typeface="Dotum" pitchFamily="34" charset="-127"/>
                <a:cs typeface="Times New Roman" pitchFamily="18" charset="0"/>
              </a:rPr>
              <a:t>looking at the recent pages in the workbook or textbook for examples.</a:t>
            </a:r>
            <a:endParaRPr kumimoji="0" lang="en-AU" sz="1200" b="0" i="0" u="none" strike="noStrike" cap="none" normalizeH="0" baseline="0" dirty="0">
              <a:ln>
                <a:noFill/>
              </a:ln>
              <a:solidFill>
                <a:schemeClr val="tx1"/>
              </a:solidFill>
              <a:effectLst/>
              <a:cs typeface="Arial" pitchFamily="34" charset="0"/>
            </a:endParaRPr>
          </a:p>
          <a:p>
            <a:endParaRPr lang="en-AU" dirty="0"/>
          </a:p>
        </p:txBody>
      </p:sp>
      <p:sp>
        <p:nvSpPr>
          <p:cNvPr id="4" name="Footer Placeholder 3"/>
          <p:cNvSpPr>
            <a:spLocks noGrp="1"/>
          </p:cNvSpPr>
          <p:nvPr>
            <p:ph type="ftr" sz="quarter" idx="4294967295"/>
          </p:nvPr>
        </p:nvSpPr>
        <p:spPr>
          <a:xfrm>
            <a:off x="3124200" y="6356350"/>
            <a:ext cx="2895600" cy="365125"/>
          </a:xfrm>
          <a:prstGeom prst="rect">
            <a:avLst/>
          </a:prstGeom>
        </p:spPr>
        <p:txBody>
          <a:bodyPr/>
          <a:lstStyle/>
          <a:p>
            <a:r>
              <a:rPr lang="en-AU"/>
              <a:t>ACARA session 1</a:t>
            </a:r>
          </a:p>
        </p:txBody>
      </p:sp>
    </p:spTree>
    <p:extLst>
      <p:ext uri="{BB962C8B-B14F-4D97-AF65-F5344CB8AC3E}">
        <p14:creationId xmlns:p14="http://schemas.microsoft.com/office/powerpoint/2010/main" val="448246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accent1"/>
                </a:solidFill>
              </a:rPr>
              <a:t>Assumptions</a:t>
            </a:r>
          </a:p>
        </p:txBody>
      </p:sp>
      <p:sp>
        <p:nvSpPr>
          <p:cNvPr id="3" name="Content Placeholder 2"/>
          <p:cNvSpPr>
            <a:spLocks noGrp="1"/>
          </p:cNvSpPr>
          <p:nvPr>
            <p:ph idx="1"/>
          </p:nvPr>
        </p:nvSpPr>
        <p:spPr/>
        <p:txBody>
          <a:bodyPr>
            <a:normAutofit lnSpcReduction="10000"/>
          </a:bodyPr>
          <a:lstStyle/>
          <a:p>
            <a:r>
              <a:rPr lang="en-AU" dirty="0"/>
              <a:t>students are not reasoning if they are merely repeating an argument developed by someone else – the reasoning needs to be their own</a:t>
            </a:r>
          </a:p>
          <a:p>
            <a:r>
              <a:rPr lang="en-AU" dirty="0"/>
              <a:t>Students are not solving problems if they have been told what to do </a:t>
            </a:r>
          </a:p>
          <a:p>
            <a:r>
              <a:rPr lang="en-AU" dirty="0"/>
              <a:t>thinking … takes time and that it happens only when students are working on tasks that they do not know how to solve.</a:t>
            </a:r>
          </a:p>
          <a:p>
            <a:endParaRPr lang="en-AU" dirty="0"/>
          </a:p>
        </p:txBody>
      </p:sp>
      <p:sp>
        <p:nvSpPr>
          <p:cNvPr id="4" name="Footer Placeholder 3"/>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85711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Making comparisons</a:t>
            </a:r>
          </a:p>
        </p:txBody>
      </p:sp>
      <p:sp>
        <p:nvSpPr>
          <p:cNvPr id="3" name="Content Placeholder 2"/>
          <p:cNvSpPr>
            <a:spLocks noGrp="1"/>
          </p:cNvSpPr>
          <p:nvPr>
            <p:ph idx="1"/>
          </p:nvPr>
        </p:nvSpPr>
        <p:spPr/>
        <p:txBody>
          <a:bodyPr/>
          <a:lstStyle/>
          <a:p>
            <a:r>
              <a:rPr lang="en-AU" dirty="0"/>
              <a:t>How can we make the number of cakes on each plate the same? </a:t>
            </a:r>
          </a:p>
          <a:p>
            <a:endParaRPr lang="en-AU" dirty="0"/>
          </a:p>
          <a:p>
            <a:endParaRPr lang="en-AU" dirty="0"/>
          </a:p>
          <a:p>
            <a:endParaRPr lang="en-AU" dirty="0"/>
          </a:p>
          <a:p>
            <a:endParaRPr lang="en-AU" dirty="0"/>
          </a:p>
          <a:p>
            <a:r>
              <a:rPr lang="en-AU" dirty="0"/>
              <a:t>Give as many possibilities as you can?</a:t>
            </a:r>
          </a:p>
        </p:txBody>
      </p:sp>
      <p:sp>
        <p:nvSpPr>
          <p:cNvPr id="4" name="Oval 3"/>
          <p:cNvSpPr/>
          <p:nvPr/>
        </p:nvSpPr>
        <p:spPr>
          <a:xfrm>
            <a:off x="1709682" y="2942946"/>
            <a:ext cx="2646294" cy="162018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6" name="Oval 5"/>
          <p:cNvSpPr/>
          <p:nvPr/>
        </p:nvSpPr>
        <p:spPr>
          <a:xfrm>
            <a:off x="5058054" y="2976685"/>
            <a:ext cx="2430270" cy="158644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pic>
        <p:nvPicPr>
          <p:cNvPr id="1026"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57367" y="3133238"/>
            <a:ext cx="454781" cy="527225"/>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71667" y="3798337"/>
            <a:ext cx="454781" cy="527225"/>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80396" y="3838201"/>
            <a:ext cx="454781" cy="527225"/>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05439" y="3069952"/>
            <a:ext cx="454781" cy="527225"/>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91881" y="3238455"/>
            <a:ext cx="454781" cy="527225"/>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82091" y="3135182"/>
            <a:ext cx="454781" cy="527225"/>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78235" y="3798337"/>
            <a:ext cx="454781" cy="527225"/>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78235" y="3225811"/>
            <a:ext cx="454781" cy="527225"/>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45799" y="3047364"/>
            <a:ext cx="454781" cy="527225"/>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08536" y="3924075"/>
            <a:ext cx="454781" cy="527225"/>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18408" y="3539801"/>
            <a:ext cx="454781" cy="527225"/>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65259" y="3660463"/>
            <a:ext cx="454781" cy="527225"/>
          </a:xfrm>
          <a:prstGeom prst="rect">
            <a:avLst/>
          </a:prstGeom>
          <a:noFill/>
          <a:extLst>
            <a:ext uri="{909E8E84-426E-40DD-AFC4-6F175D3DCCD1}">
              <a14:hiddenFill xmlns:a14="http://schemas.microsoft.com/office/drawing/2010/main">
                <a:solidFill>
                  <a:srgbClr val="FFFFFF"/>
                </a:solidFill>
              </a14:hiddenFill>
            </a:ext>
          </a:extLst>
        </p:spPr>
      </p:pic>
      <p:sp>
        <p:nvSpPr>
          <p:cNvPr id="5" name="Footer Placeholder 4"/>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695677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AU" sz="4000" dirty="0">
                <a:solidFill>
                  <a:schemeClr val="tx2"/>
                </a:solidFill>
              </a:rPr>
              <a:t>Overall goals of the curriculum</a:t>
            </a:r>
            <a:endParaRPr lang="en-US" sz="4000" dirty="0">
              <a:solidFill>
                <a:schemeClr val="tx2"/>
              </a:solidFill>
            </a:endParaRPr>
          </a:p>
        </p:txBody>
      </p:sp>
      <p:sp>
        <p:nvSpPr>
          <p:cNvPr id="63491" name="Rectangle 3"/>
          <p:cNvSpPr>
            <a:spLocks noGrp="1" noChangeArrowheads="1"/>
          </p:cNvSpPr>
          <p:nvPr>
            <p:ph type="body" idx="1"/>
          </p:nvPr>
        </p:nvSpPr>
        <p:spPr>
          <a:xfrm>
            <a:off x="457200" y="1700213"/>
            <a:ext cx="8229600" cy="4425950"/>
          </a:xfrm>
        </p:spPr>
        <p:txBody>
          <a:bodyPr/>
          <a:lstStyle/>
          <a:p>
            <a:r>
              <a:rPr lang="en-AU" dirty="0"/>
              <a:t>development of expert mathematicians</a:t>
            </a:r>
          </a:p>
          <a:p>
            <a:r>
              <a:rPr lang="en-AU" dirty="0"/>
              <a:t>expert users of mathematics in the professions</a:t>
            </a:r>
          </a:p>
          <a:p>
            <a:r>
              <a:rPr lang="en-AU" dirty="0"/>
              <a:t>a workforce capable of meeting all numeracy requirements</a:t>
            </a:r>
          </a:p>
          <a:p>
            <a:r>
              <a:rPr lang="en-AU" dirty="0"/>
              <a:t>citizens able to use the mathematics they need</a:t>
            </a:r>
            <a:endParaRPr lang="en-US" dirty="0"/>
          </a:p>
        </p:txBody>
      </p:sp>
      <p:sp>
        <p:nvSpPr>
          <p:cNvPr id="2" name="Footer Placeholder 1"/>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1203030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34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34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34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r>
              <a:rPr lang="en-AU" dirty="0"/>
              <a:t>What is the mathematics content we hope students will learn?</a:t>
            </a:r>
          </a:p>
          <a:p>
            <a:r>
              <a:rPr lang="en-AU" dirty="0"/>
              <a:t>What are the proficiencies prompted by that task?</a:t>
            </a:r>
          </a:p>
          <a:p>
            <a:r>
              <a:rPr lang="en-AU" dirty="0"/>
              <a:t>In what ways might the “verbs” contribute to the learning of the ”nouns”?</a:t>
            </a:r>
          </a:p>
          <a:p>
            <a:endParaRPr lang="en-AU" dirty="0"/>
          </a:p>
        </p:txBody>
      </p:sp>
      <p:sp>
        <p:nvSpPr>
          <p:cNvPr id="4" name="Footer Placeholder 3"/>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465577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The Foundation level of the AC includes …</a:t>
            </a:r>
          </a:p>
        </p:txBody>
      </p:sp>
      <p:sp>
        <p:nvSpPr>
          <p:cNvPr id="3" name="Content Placeholder 2"/>
          <p:cNvSpPr>
            <a:spLocks noGrp="1"/>
          </p:cNvSpPr>
          <p:nvPr>
            <p:ph idx="1"/>
          </p:nvPr>
        </p:nvSpPr>
        <p:spPr>
          <a:xfrm>
            <a:off x="457200" y="2348880"/>
            <a:ext cx="8229600" cy="3777283"/>
          </a:xfrm>
        </p:spPr>
        <p:txBody>
          <a:bodyPr/>
          <a:lstStyle/>
          <a:p>
            <a:pPr lvl="0"/>
            <a:r>
              <a:rPr lang="en-US" dirty="0"/>
              <a:t>Compare, order and make correspondences between collections, initially to 20, and explain reasoning </a:t>
            </a:r>
            <a:r>
              <a:rPr lang="en-US" dirty="0">
                <a:hlinkClick r:id="rId2" tooltip="View additional details of ACMNA289"/>
              </a:rPr>
              <a:t>(ACMNA289)</a:t>
            </a:r>
            <a:endParaRPr lang="en-AU" dirty="0"/>
          </a:p>
          <a:p>
            <a:endParaRPr lang="en-AU" dirty="0"/>
          </a:p>
        </p:txBody>
      </p:sp>
      <p:sp>
        <p:nvSpPr>
          <p:cNvPr id="4" name="Footer Placeholder 3"/>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487624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Some aspects of the “lesson”</a:t>
            </a:r>
          </a:p>
        </p:txBody>
      </p:sp>
      <p:sp>
        <p:nvSpPr>
          <p:cNvPr id="3" name="Content Placeholder 2"/>
          <p:cNvSpPr>
            <a:spLocks noGrp="1"/>
          </p:cNvSpPr>
          <p:nvPr>
            <p:ph idx="1"/>
          </p:nvPr>
        </p:nvSpPr>
        <p:spPr>
          <a:xfrm>
            <a:off x="457200" y="2060848"/>
            <a:ext cx="8229600" cy="4065315"/>
          </a:xfrm>
        </p:spPr>
        <p:txBody>
          <a:bodyPr/>
          <a:lstStyle/>
          <a:p>
            <a:r>
              <a:rPr lang="en-AU" dirty="0"/>
              <a:t>What would you “tell” the students?</a:t>
            </a:r>
          </a:p>
        </p:txBody>
      </p:sp>
      <p:sp>
        <p:nvSpPr>
          <p:cNvPr id="4" name="Footer Placeholder 3"/>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17513359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An introduction</a:t>
            </a:r>
          </a:p>
        </p:txBody>
      </p:sp>
      <p:sp>
        <p:nvSpPr>
          <p:cNvPr id="5" name="Content Placeholder 4"/>
          <p:cNvSpPr>
            <a:spLocks noGrp="1"/>
          </p:cNvSpPr>
          <p:nvPr>
            <p:ph idx="1"/>
          </p:nvPr>
        </p:nvSpPr>
        <p:spPr>
          <a:xfrm>
            <a:off x="1547664" y="2057401"/>
            <a:ext cx="6110436" cy="993558"/>
          </a:xfrm>
        </p:spPr>
        <p:txBody>
          <a:bodyPr/>
          <a:lstStyle/>
          <a:p>
            <a:r>
              <a:rPr lang="en-AU" dirty="0"/>
              <a:t>Describe what you see</a:t>
            </a:r>
          </a:p>
        </p:txBody>
      </p:sp>
      <p:sp>
        <p:nvSpPr>
          <p:cNvPr id="6" name="Oval 5"/>
          <p:cNvSpPr/>
          <p:nvPr/>
        </p:nvSpPr>
        <p:spPr>
          <a:xfrm>
            <a:off x="1709682" y="2942946"/>
            <a:ext cx="2646294" cy="162018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pic>
        <p:nvPicPr>
          <p:cNvPr id="7"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57367" y="3133238"/>
            <a:ext cx="454781" cy="52722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05439" y="3098226"/>
            <a:ext cx="454781" cy="52722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85967" y="3902737"/>
            <a:ext cx="454781" cy="52722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29863" y="3865667"/>
            <a:ext cx="454781" cy="52722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83869" y="3098226"/>
            <a:ext cx="454781" cy="527225"/>
          </a:xfrm>
          <a:prstGeom prst="rect">
            <a:avLst/>
          </a:prstGeom>
          <a:noFill/>
          <a:extLst>
            <a:ext uri="{909E8E84-426E-40DD-AFC4-6F175D3DCCD1}">
              <a14:hiddenFill xmlns:a14="http://schemas.microsoft.com/office/drawing/2010/main">
                <a:solidFill>
                  <a:srgbClr val="FFFFFF"/>
                </a:solidFill>
              </a14:hiddenFill>
            </a:ext>
          </a:extLst>
        </p:spPr>
      </p:pic>
      <p:sp>
        <p:nvSpPr>
          <p:cNvPr id="3" name="Footer Placeholder 2"/>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39015915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For students who may not be quite ready</a:t>
            </a:r>
          </a:p>
        </p:txBody>
      </p:sp>
      <p:sp>
        <p:nvSpPr>
          <p:cNvPr id="5" name="Content Placeholder 4"/>
          <p:cNvSpPr>
            <a:spLocks noGrp="1"/>
          </p:cNvSpPr>
          <p:nvPr>
            <p:ph idx="1"/>
          </p:nvPr>
        </p:nvSpPr>
        <p:spPr>
          <a:xfrm>
            <a:off x="1547664" y="2057401"/>
            <a:ext cx="6110436" cy="993558"/>
          </a:xfrm>
        </p:spPr>
        <p:txBody>
          <a:bodyPr/>
          <a:lstStyle/>
          <a:p>
            <a:r>
              <a:rPr lang="en-AU" dirty="0"/>
              <a:t>How many cakes can you see?</a:t>
            </a:r>
          </a:p>
        </p:txBody>
      </p:sp>
      <p:sp>
        <p:nvSpPr>
          <p:cNvPr id="6" name="Oval 5"/>
          <p:cNvSpPr/>
          <p:nvPr/>
        </p:nvSpPr>
        <p:spPr>
          <a:xfrm>
            <a:off x="1709682" y="2942946"/>
            <a:ext cx="2646294" cy="162018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pic>
        <p:nvPicPr>
          <p:cNvPr id="7"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57367" y="3133238"/>
            <a:ext cx="454781" cy="52722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05439" y="3098226"/>
            <a:ext cx="454781" cy="52722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85967" y="3902737"/>
            <a:ext cx="454781" cy="52722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29863" y="3865667"/>
            <a:ext cx="454781" cy="52722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83869" y="3098226"/>
            <a:ext cx="454781" cy="527225"/>
          </a:xfrm>
          <a:prstGeom prst="rect">
            <a:avLst/>
          </a:prstGeom>
          <a:noFill/>
          <a:extLst>
            <a:ext uri="{909E8E84-426E-40DD-AFC4-6F175D3DCCD1}">
              <a14:hiddenFill xmlns:a14="http://schemas.microsoft.com/office/drawing/2010/main">
                <a:solidFill>
                  <a:srgbClr val="FFFFFF"/>
                </a:solidFill>
              </a14:hiddenFill>
            </a:ext>
          </a:extLst>
        </p:spPr>
      </p:pic>
      <p:sp>
        <p:nvSpPr>
          <p:cNvPr id="3" name="Footer Placeholder 2"/>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30345405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For students who do it readily</a:t>
            </a:r>
          </a:p>
        </p:txBody>
      </p:sp>
      <p:sp>
        <p:nvSpPr>
          <p:cNvPr id="3" name="Content Placeholder 2"/>
          <p:cNvSpPr>
            <a:spLocks noGrp="1"/>
          </p:cNvSpPr>
          <p:nvPr>
            <p:ph idx="1"/>
          </p:nvPr>
        </p:nvSpPr>
        <p:spPr/>
        <p:txBody>
          <a:bodyPr/>
          <a:lstStyle/>
          <a:p>
            <a:r>
              <a:rPr lang="en-AU" dirty="0"/>
              <a:t>How can we make the number of cakes on each plate the same? </a:t>
            </a:r>
          </a:p>
          <a:p>
            <a:endParaRPr lang="en-AU" dirty="0"/>
          </a:p>
          <a:p>
            <a:endParaRPr lang="en-AU" dirty="0"/>
          </a:p>
          <a:p>
            <a:endParaRPr lang="en-AU" dirty="0"/>
          </a:p>
          <a:p>
            <a:endParaRPr lang="en-AU" dirty="0"/>
          </a:p>
          <a:p>
            <a:r>
              <a:rPr lang="en-AU" dirty="0"/>
              <a:t>Give as many possibilities as you can?</a:t>
            </a:r>
          </a:p>
        </p:txBody>
      </p:sp>
      <p:sp>
        <p:nvSpPr>
          <p:cNvPr id="4" name="Oval 3"/>
          <p:cNvSpPr/>
          <p:nvPr/>
        </p:nvSpPr>
        <p:spPr>
          <a:xfrm>
            <a:off x="1709682" y="2942946"/>
            <a:ext cx="2646294" cy="162018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6" name="Oval 5"/>
          <p:cNvSpPr/>
          <p:nvPr/>
        </p:nvSpPr>
        <p:spPr>
          <a:xfrm>
            <a:off x="5058054" y="2976685"/>
            <a:ext cx="2430270" cy="158644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pic>
        <p:nvPicPr>
          <p:cNvPr id="1026"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57367" y="3133238"/>
            <a:ext cx="454781" cy="527225"/>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71667" y="3798337"/>
            <a:ext cx="454781" cy="527225"/>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49894" y="3693590"/>
            <a:ext cx="454781" cy="527225"/>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05439" y="3069952"/>
            <a:ext cx="454781" cy="527225"/>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91881" y="3238455"/>
            <a:ext cx="454781" cy="527225"/>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82091" y="3135182"/>
            <a:ext cx="454781" cy="527225"/>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78235" y="3798337"/>
            <a:ext cx="454781" cy="527225"/>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78235" y="3225811"/>
            <a:ext cx="454781" cy="527225"/>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45799" y="3047364"/>
            <a:ext cx="454781" cy="527225"/>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08536" y="3924075"/>
            <a:ext cx="454781" cy="527225"/>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18408" y="3539801"/>
            <a:ext cx="454781" cy="527225"/>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65259" y="3660463"/>
            <a:ext cx="454781" cy="527225"/>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https://encrypted-tbn0.gstatic.com/images?q=tbn:ANd9GcRNxZPk4_kh6OUZMjv7RqfDo7R96wFBVUj_RjuGAuzYDIdLCx-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94857" y="3835285"/>
            <a:ext cx="454781" cy="527225"/>
          </a:xfrm>
          <a:prstGeom prst="rect">
            <a:avLst/>
          </a:prstGeom>
          <a:noFill/>
          <a:extLst>
            <a:ext uri="{909E8E84-426E-40DD-AFC4-6F175D3DCCD1}">
              <a14:hiddenFill xmlns:a14="http://schemas.microsoft.com/office/drawing/2010/main">
                <a:solidFill>
                  <a:srgbClr val="FFFFFF"/>
                </a:solidFill>
              </a14:hiddenFill>
            </a:ext>
          </a:extLst>
        </p:spPr>
      </p:pic>
      <p:sp>
        <p:nvSpPr>
          <p:cNvPr id="5" name="Footer Placeholder 4"/>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7295311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52120" y="274638"/>
            <a:ext cx="3034680" cy="1509330"/>
          </a:xfrm>
        </p:spPr>
        <p:txBody>
          <a:bodyPr>
            <a:normAutofit fontScale="90000"/>
          </a:bodyPr>
          <a:lstStyle/>
          <a:p>
            <a:r>
              <a:rPr lang="en-AU" dirty="0"/>
              <a:t>More comparisons</a:t>
            </a:r>
          </a:p>
        </p:txBody>
      </p:sp>
      <p:sp>
        <p:nvSpPr>
          <p:cNvPr id="3" name="Content Placeholder 2"/>
          <p:cNvSpPr>
            <a:spLocks noGrp="1"/>
          </p:cNvSpPr>
          <p:nvPr>
            <p:ph idx="1"/>
          </p:nvPr>
        </p:nvSpPr>
        <p:spPr/>
        <p:txBody>
          <a:bodyPr/>
          <a:lstStyle/>
          <a:p>
            <a:endParaRPr lang="en-AU" dirty="0"/>
          </a:p>
        </p:txBody>
      </p:sp>
      <p:sp>
        <p:nvSpPr>
          <p:cNvPr id="4" name="Footer Placeholder 3"/>
          <p:cNvSpPr>
            <a:spLocks noGrp="1"/>
          </p:cNvSpPr>
          <p:nvPr>
            <p:ph type="ftr" sz="quarter" idx="11"/>
          </p:nvPr>
        </p:nvSpPr>
        <p:spPr/>
        <p:txBody>
          <a:bodyPr/>
          <a:lstStyle/>
          <a:p>
            <a:r>
              <a:rPr lang="en-AU"/>
              <a:t>ACARA session 1</a:t>
            </a:r>
          </a:p>
        </p:txBody>
      </p:sp>
      <p:grpSp>
        <p:nvGrpSpPr>
          <p:cNvPr id="15" name="Group 14"/>
          <p:cNvGrpSpPr/>
          <p:nvPr/>
        </p:nvGrpSpPr>
        <p:grpSpPr>
          <a:xfrm>
            <a:off x="1051130" y="847864"/>
            <a:ext cx="4301480" cy="937647"/>
            <a:chOff x="1062608" y="2374032"/>
            <a:chExt cx="4301480" cy="937647"/>
          </a:xfrm>
        </p:grpSpPr>
        <p:sp>
          <p:nvSpPr>
            <p:cNvPr id="5" name="Rectangle 4"/>
            <p:cNvSpPr/>
            <p:nvPr/>
          </p:nvSpPr>
          <p:spPr>
            <a:xfrm>
              <a:off x="1062608" y="2374032"/>
              <a:ext cx="864096" cy="936104"/>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p:cNvSpPr/>
            <p:nvPr/>
          </p:nvSpPr>
          <p:spPr>
            <a:xfrm>
              <a:off x="1907704" y="2374032"/>
              <a:ext cx="864096" cy="936104"/>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Rectangle 6"/>
            <p:cNvSpPr/>
            <p:nvPr/>
          </p:nvSpPr>
          <p:spPr>
            <a:xfrm>
              <a:off x="4499992" y="2374032"/>
              <a:ext cx="864096" cy="936104"/>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Rectangle 7"/>
            <p:cNvSpPr/>
            <p:nvPr/>
          </p:nvSpPr>
          <p:spPr>
            <a:xfrm>
              <a:off x="2771800" y="2375575"/>
              <a:ext cx="864096" cy="936104"/>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p:cNvSpPr/>
            <p:nvPr/>
          </p:nvSpPr>
          <p:spPr>
            <a:xfrm>
              <a:off x="3635896" y="2374032"/>
              <a:ext cx="864096" cy="936104"/>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Oval 9"/>
            <p:cNvSpPr/>
            <p:nvPr/>
          </p:nvSpPr>
          <p:spPr>
            <a:xfrm>
              <a:off x="1223628" y="2504294"/>
              <a:ext cx="504056" cy="64271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Oval 10"/>
            <p:cNvSpPr/>
            <p:nvPr/>
          </p:nvSpPr>
          <p:spPr>
            <a:xfrm>
              <a:off x="2170702" y="2504294"/>
              <a:ext cx="504056" cy="64271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Oval 11"/>
            <p:cNvSpPr/>
            <p:nvPr/>
          </p:nvSpPr>
          <p:spPr>
            <a:xfrm>
              <a:off x="2948508" y="2520727"/>
              <a:ext cx="504056" cy="64271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Oval 12"/>
            <p:cNvSpPr/>
            <p:nvPr/>
          </p:nvSpPr>
          <p:spPr>
            <a:xfrm>
              <a:off x="3801852" y="2504294"/>
              <a:ext cx="504056" cy="64271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Oval 13"/>
            <p:cNvSpPr/>
            <p:nvPr/>
          </p:nvSpPr>
          <p:spPr>
            <a:xfrm>
              <a:off x="4696154" y="2492827"/>
              <a:ext cx="504056" cy="64271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17" name="Rectangle 16"/>
          <p:cNvSpPr/>
          <p:nvPr/>
        </p:nvSpPr>
        <p:spPr>
          <a:xfrm>
            <a:off x="1051130" y="1768651"/>
            <a:ext cx="864096" cy="936104"/>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 name="Rectangle 17"/>
          <p:cNvSpPr/>
          <p:nvPr/>
        </p:nvSpPr>
        <p:spPr>
          <a:xfrm>
            <a:off x="1896226" y="1768651"/>
            <a:ext cx="864096" cy="936104"/>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Rectangle 18"/>
          <p:cNvSpPr/>
          <p:nvPr/>
        </p:nvSpPr>
        <p:spPr>
          <a:xfrm>
            <a:off x="4488514" y="1768651"/>
            <a:ext cx="864096" cy="936104"/>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0" name="Rectangle 19"/>
          <p:cNvSpPr/>
          <p:nvPr/>
        </p:nvSpPr>
        <p:spPr>
          <a:xfrm>
            <a:off x="2760322" y="1770194"/>
            <a:ext cx="864096" cy="936104"/>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 name="Rectangle 20"/>
          <p:cNvSpPr/>
          <p:nvPr/>
        </p:nvSpPr>
        <p:spPr>
          <a:xfrm>
            <a:off x="3624418" y="1768651"/>
            <a:ext cx="864096" cy="936104"/>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2" name="Oval 21"/>
          <p:cNvSpPr/>
          <p:nvPr/>
        </p:nvSpPr>
        <p:spPr>
          <a:xfrm>
            <a:off x="1212150" y="1898913"/>
            <a:ext cx="504056" cy="64271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3" name="Oval 22"/>
          <p:cNvSpPr/>
          <p:nvPr/>
        </p:nvSpPr>
        <p:spPr>
          <a:xfrm>
            <a:off x="2159224" y="1898913"/>
            <a:ext cx="504056" cy="64271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4" name="Oval 23"/>
          <p:cNvSpPr/>
          <p:nvPr/>
        </p:nvSpPr>
        <p:spPr>
          <a:xfrm>
            <a:off x="2937030" y="1915346"/>
            <a:ext cx="504056" cy="64271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5" name="Oval 24"/>
          <p:cNvSpPr/>
          <p:nvPr/>
        </p:nvSpPr>
        <p:spPr>
          <a:xfrm>
            <a:off x="3790374" y="1898913"/>
            <a:ext cx="504056" cy="64271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27" name="Group 26"/>
          <p:cNvGrpSpPr/>
          <p:nvPr/>
        </p:nvGrpSpPr>
        <p:grpSpPr>
          <a:xfrm>
            <a:off x="1130842" y="3477040"/>
            <a:ext cx="4301480" cy="937647"/>
            <a:chOff x="1062608" y="2374032"/>
            <a:chExt cx="4301480" cy="937647"/>
          </a:xfrm>
        </p:grpSpPr>
        <p:sp>
          <p:nvSpPr>
            <p:cNvPr id="28" name="Rectangle 27"/>
            <p:cNvSpPr/>
            <p:nvPr/>
          </p:nvSpPr>
          <p:spPr>
            <a:xfrm>
              <a:off x="1062608" y="2374032"/>
              <a:ext cx="864096" cy="936104"/>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9" name="Rectangle 28"/>
            <p:cNvSpPr/>
            <p:nvPr/>
          </p:nvSpPr>
          <p:spPr>
            <a:xfrm>
              <a:off x="1907704" y="2374032"/>
              <a:ext cx="864096" cy="936104"/>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0" name="Rectangle 29"/>
            <p:cNvSpPr/>
            <p:nvPr/>
          </p:nvSpPr>
          <p:spPr>
            <a:xfrm>
              <a:off x="4499992" y="2374032"/>
              <a:ext cx="864096" cy="936104"/>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1" name="Rectangle 30"/>
            <p:cNvSpPr/>
            <p:nvPr/>
          </p:nvSpPr>
          <p:spPr>
            <a:xfrm>
              <a:off x="2771800" y="2375575"/>
              <a:ext cx="864096" cy="936104"/>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2" name="Rectangle 31"/>
            <p:cNvSpPr/>
            <p:nvPr/>
          </p:nvSpPr>
          <p:spPr>
            <a:xfrm>
              <a:off x="3635896" y="2374032"/>
              <a:ext cx="864096" cy="936104"/>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3" name="Oval 32"/>
            <p:cNvSpPr/>
            <p:nvPr/>
          </p:nvSpPr>
          <p:spPr>
            <a:xfrm>
              <a:off x="1223628" y="2504294"/>
              <a:ext cx="504056" cy="64271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4" name="Oval 33"/>
            <p:cNvSpPr/>
            <p:nvPr/>
          </p:nvSpPr>
          <p:spPr>
            <a:xfrm>
              <a:off x="2170702" y="2504294"/>
              <a:ext cx="504056" cy="64271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5" name="Oval 34"/>
            <p:cNvSpPr/>
            <p:nvPr/>
          </p:nvSpPr>
          <p:spPr>
            <a:xfrm>
              <a:off x="2948508" y="2520727"/>
              <a:ext cx="504056" cy="64271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6" name="Oval 35"/>
            <p:cNvSpPr/>
            <p:nvPr/>
          </p:nvSpPr>
          <p:spPr>
            <a:xfrm>
              <a:off x="3801852" y="2504294"/>
              <a:ext cx="504056" cy="64271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 name="Oval 36"/>
            <p:cNvSpPr/>
            <p:nvPr/>
          </p:nvSpPr>
          <p:spPr>
            <a:xfrm>
              <a:off x="4696154" y="2492827"/>
              <a:ext cx="504056" cy="64271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39" name="Rectangle 38"/>
          <p:cNvSpPr/>
          <p:nvPr/>
        </p:nvSpPr>
        <p:spPr>
          <a:xfrm>
            <a:off x="1130842" y="4421111"/>
            <a:ext cx="864096" cy="936104"/>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0" name="Rectangle 39"/>
          <p:cNvSpPr/>
          <p:nvPr/>
        </p:nvSpPr>
        <p:spPr>
          <a:xfrm>
            <a:off x="1975938" y="4421111"/>
            <a:ext cx="864096" cy="936104"/>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1" name="Rectangle 40"/>
          <p:cNvSpPr/>
          <p:nvPr/>
        </p:nvSpPr>
        <p:spPr>
          <a:xfrm>
            <a:off x="4568226" y="4421111"/>
            <a:ext cx="864096" cy="936104"/>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2" name="Rectangle 41"/>
          <p:cNvSpPr/>
          <p:nvPr/>
        </p:nvSpPr>
        <p:spPr>
          <a:xfrm>
            <a:off x="2840034" y="4422654"/>
            <a:ext cx="864096" cy="936104"/>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3" name="Rectangle 42"/>
          <p:cNvSpPr/>
          <p:nvPr/>
        </p:nvSpPr>
        <p:spPr>
          <a:xfrm>
            <a:off x="3704130" y="4421111"/>
            <a:ext cx="864096" cy="936104"/>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1247572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Formalising</a:t>
            </a:r>
          </a:p>
        </p:txBody>
      </p:sp>
      <p:sp>
        <p:nvSpPr>
          <p:cNvPr id="3" name="Content Placeholder 2"/>
          <p:cNvSpPr>
            <a:spLocks noGrp="1"/>
          </p:cNvSpPr>
          <p:nvPr>
            <p:ph idx="1"/>
          </p:nvPr>
        </p:nvSpPr>
        <p:spPr/>
        <p:txBody>
          <a:bodyPr/>
          <a:lstStyle/>
          <a:p>
            <a:r>
              <a:rPr lang="en-AU" dirty="0"/>
              <a:t>9 – 4 = 5</a:t>
            </a:r>
          </a:p>
          <a:p>
            <a:r>
              <a:rPr lang="en-AU" dirty="0"/>
              <a:t>5 + 4 = 9</a:t>
            </a:r>
          </a:p>
          <a:p>
            <a:r>
              <a:rPr lang="en-AU" dirty="0"/>
              <a:t>9 – 2 = 5 + 2</a:t>
            </a:r>
          </a:p>
          <a:p>
            <a:r>
              <a:rPr lang="en-AU" dirty="0"/>
              <a:t>9 – 5 = 5 – 1</a:t>
            </a:r>
          </a:p>
          <a:p>
            <a:r>
              <a:rPr lang="en-AU" dirty="0"/>
              <a:t>9 – 9 + 1 = 5 – 5 + 1</a:t>
            </a:r>
          </a:p>
        </p:txBody>
      </p:sp>
      <p:sp>
        <p:nvSpPr>
          <p:cNvPr id="4" name="Footer Placeholder 3"/>
          <p:cNvSpPr>
            <a:spLocks noGrp="1"/>
          </p:cNvSpPr>
          <p:nvPr>
            <p:ph type="ftr" sz="quarter" idx="11"/>
          </p:nvPr>
        </p:nvSpPr>
        <p:spPr/>
        <p:txBody>
          <a:bodyPr/>
          <a:lstStyle/>
          <a:p>
            <a:r>
              <a:rPr lang="en-AU"/>
              <a:t>PMA fluency</a:t>
            </a:r>
          </a:p>
        </p:txBody>
      </p:sp>
    </p:spTree>
    <p:extLst>
      <p:ext uri="{BB962C8B-B14F-4D97-AF65-F5344CB8AC3E}">
        <p14:creationId xmlns:p14="http://schemas.microsoft.com/office/powerpoint/2010/main" val="2130422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35280" cy="1930226"/>
          </a:xfrm>
        </p:spPr>
        <p:txBody>
          <a:bodyPr>
            <a:normAutofit fontScale="90000"/>
          </a:bodyPr>
          <a:lstStyle/>
          <a:p>
            <a:r>
              <a:rPr lang="en-AU" dirty="0"/>
              <a:t>How could we make the containers balance?</a:t>
            </a:r>
            <a:br>
              <a:rPr lang="en-AU" dirty="0"/>
            </a:br>
            <a:r>
              <a:rPr lang="en-AU" dirty="0"/>
              <a:t>(give as many answers as you can)</a:t>
            </a:r>
          </a:p>
        </p:txBody>
      </p:sp>
      <p:sp>
        <p:nvSpPr>
          <p:cNvPr id="3" name="Content Placeholder 2"/>
          <p:cNvSpPr>
            <a:spLocks noGrp="1"/>
          </p:cNvSpPr>
          <p:nvPr>
            <p:ph idx="1"/>
          </p:nvPr>
        </p:nvSpPr>
        <p:spPr>
          <a:xfrm>
            <a:off x="1409700" y="828675"/>
            <a:ext cx="8219256" cy="3273227"/>
          </a:xfrm>
        </p:spPr>
        <p:txBody>
          <a:bodyPr/>
          <a:lstStyle/>
          <a:p>
            <a:endParaRPr lang="en-AU" dirty="0"/>
          </a:p>
        </p:txBody>
      </p:sp>
      <p:sp>
        <p:nvSpPr>
          <p:cNvPr id="4" name="Footer Placeholder 3"/>
          <p:cNvSpPr>
            <a:spLocks noGrp="1"/>
          </p:cNvSpPr>
          <p:nvPr>
            <p:ph type="ftr" sz="quarter" idx="11"/>
          </p:nvPr>
        </p:nvSpPr>
        <p:spPr/>
        <p:txBody>
          <a:bodyPr/>
          <a:lstStyle/>
          <a:p>
            <a:r>
              <a:rPr lang="en-AU"/>
              <a:t>ACARA session 1</a:t>
            </a:r>
          </a:p>
        </p:txBody>
      </p:sp>
      <p:grpSp>
        <p:nvGrpSpPr>
          <p:cNvPr id="5" name="Group 4"/>
          <p:cNvGrpSpPr/>
          <p:nvPr/>
        </p:nvGrpSpPr>
        <p:grpSpPr>
          <a:xfrm>
            <a:off x="1760887" y="3501008"/>
            <a:ext cx="5526258" cy="2169239"/>
            <a:chOff x="1691680" y="683697"/>
            <a:chExt cx="5526258" cy="2169239"/>
          </a:xfrm>
        </p:grpSpPr>
        <p:sp>
          <p:nvSpPr>
            <p:cNvPr id="6" name="Rectangle 5"/>
            <p:cNvSpPr/>
            <p:nvPr/>
          </p:nvSpPr>
          <p:spPr>
            <a:xfrm rot="839118">
              <a:off x="1691680" y="2060848"/>
              <a:ext cx="5256584" cy="7200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7" name="Isosceles Triangle 6"/>
            <p:cNvSpPr/>
            <p:nvPr/>
          </p:nvSpPr>
          <p:spPr>
            <a:xfrm>
              <a:off x="4048473" y="2132856"/>
              <a:ext cx="432048" cy="72008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grpSp>
          <p:nvGrpSpPr>
            <p:cNvPr id="8" name="Group 7"/>
            <p:cNvGrpSpPr/>
            <p:nvPr/>
          </p:nvGrpSpPr>
          <p:grpSpPr>
            <a:xfrm rot="1108357">
              <a:off x="1841442" y="683697"/>
              <a:ext cx="1728192" cy="864096"/>
              <a:chOff x="1475656" y="1184029"/>
              <a:chExt cx="1728192" cy="864096"/>
            </a:xfrm>
          </p:grpSpPr>
          <p:sp>
            <p:nvSpPr>
              <p:cNvPr id="23" name="Trapezoid 22"/>
              <p:cNvSpPr/>
              <p:nvPr/>
            </p:nvSpPr>
            <p:spPr>
              <a:xfrm rot="10800000">
                <a:off x="1475656" y="1184029"/>
                <a:ext cx="1728192" cy="864096"/>
              </a:xfrm>
              <a:prstGeom prst="trapezoid">
                <a:avLst>
                  <a:gd name="adj" fmla="val 45769"/>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AU"/>
              </a:p>
            </p:txBody>
          </p:sp>
          <p:grpSp>
            <p:nvGrpSpPr>
              <p:cNvPr id="24" name="Group 23"/>
              <p:cNvGrpSpPr/>
              <p:nvPr/>
            </p:nvGrpSpPr>
            <p:grpSpPr>
              <a:xfrm>
                <a:off x="1827330" y="1714986"/>
                <a:ext cx="604795" cy="296416"/>
                <a:chOff x="1475655" y="3933056"/>
                <a:chExt cx="604795" cy="296416"/>
              </a:xfrm>
            </p:grpSpPr>
            <p:sp>
              <p:nvSpPr>
                <p:cNvPr id="28" name="Oval 27"/>
                <p:cNvSpPr/>
                <p:nvPr/>
              </p:nvSpPr>
              <p:spPr>
                <a:xfrm>
                  <a:off x="1475655" y="3933056"/>
                  <a:ext cx="288033" cy="288032"/>
                </a:xfrm>
                <a:prstGeom prst="ellipse">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AU"/>
                </a:p>
              </p:txBody>
            </p:sp>
            <p:sp>
              <p:nvSpPr>
                <p:cNvPr id="29" name="Oval 28"/>
                <p:cNvSpPr/>
                <p:nvPr/>
              </p:nvSpPr>
              <p:spPr>
                <a:xfrm>
                  <a:off x="1792417" y="3941440"/>
                  <a:ext cx="288033" cy="288032"/>
                </a:xfrm>
                <a:prstGeom prst="ellipse">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AU"/>
                </a:p>
              </p:txBody>
            </p:sp>
          </p:grpSp>
          <p:grpSp>
            <p:nvGrpSpPr>
              <p:cNvPr id="25" name="Group 24"/>
              <p:cNvGrpSpPr/>
              <p:nvPr/>
            </p:nvGrpSpPr>
            <p:grpSpPr>
              <a:xfrm rot="18226272">
                <a:off x="2437656" y="1597195"/>
                <a:ext cx="604795" cy="296416"/>
                <a:chOff x="1475655" y="3933056"/>
                <a:chExt cx="604795" cy="296416"/>
              </a:xfrm>
            </p:grpSpPr>
            <p:sp>
              <p:nvSpPr>
                <p:cNvPr id="26" name="Oval 25"/>
                <p:cNvSpPr/>
                <p:nvPr/>
              </p:nvSpPr>
              <p:spPr>
                <a:xfrm>
                  <a:off x="1475655" y="3933056"/>
                  <a:ext cx="288033" cy="288032"/>
                </a:xfrm>
                <a:prstGeom prst="ellipse">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AU"/>
                </a:p>
              </p:txBody>
            </p:sp>
            <p:sp>
              <p:nvSpPr>
                <p:cNvPr id="27" name="Oval 26"/>
                <p:cNvSpPr/>
                <p:nvPr/>
              </p:nvSpPr>
              <p:spPr>
                <a:xfrm>
                  <a:off x="1792417" y="3941440"/>
                  <a:ext cx="288033" cy="288032"/>
                </a:xfrm>
                <a:prstGeom prst="ellipse">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AU"/>
                </a:p>
              </p:txBody>
            </p:sp>
          </p:grpSp>
        </p:grpSp>
        <p:grpSp>
          <p:nvGrpSpPr>
            <p:cNvPr id="9" name="Group 8"/>
            <p:cNvGrpSpPr/>
            <p:nvPr/>
          </p:nvGrpSpPr>
          <p:grpSpPr>
            <a:xfrm rot="766871">
              <a:off x="5489746" y="1560273"/>
              <a:ext cx="1728192" cy="902259"/>
              <a:chOff x="5220072" y="1184030"/>
              <a:chExt cx="1728192" cy="902259"/>
            </a:xfrm>
          </p:grpSpPr>
          <p:sp>
            <p:nvSpPr>
              <p:cNvPr id="10" name="Trapezoid 9"/>
              <p:cNvSpPr/>
              <p:nvPr/>
            </p:nvSpPr>
            <p:spPr>
              <a:xfrm rot="10800000">
                <a:off x="5220072" y="1184030"/>
                <a:ext cx="1728192" cy="864096"/>
              </a:xfrm>
              <a:prstGeom prst="trapezoid">
                <a:avLst>
                  <a:gd name="adj" fmla="val 45769"/>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AU"/>
              </a:p>
            </p:txBody>
          </p:sp>
          <p:grpSp>
            <p:nvGrpSpPr>
              <p:cNvPr id="11" name="Group 10"/>
              <p:cNvGrpSpPr/>
              <p:nvPr/>
            </p:nvGrpSpPr>
            <p:grpSpPr>
              <a:xfrm rot="263702">
                <a:off x="5995741" y="1206766"/>
                <a:ext cx="604795" cy="296416"/>
                <a:chOff x="1475655" y="3933056"/>
                <a:chExt cx="604795" cy="296416"/>
              </a:xfrm>
            </p:grpSpPr>
            <p:sp>
              <p:nvSpPr>
                <p:cNvPr id="21" name="Oval 20"/>
                <p:cNvSpPr/>
                <p:nvPr/>
              </p:nvSpPr>
              <p:spPr>
                <a:xfrm>
                  <a:off x="1475655" y="3933056"/>
                  <a:ext cx="288033" cy="288032"/>
                </a:xfrm>
                <a:prstGeom prst="ellipse">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AU"/>
                </a:p>
              </p:txBody>
            </p:sp>
            <p:sp>
              <p:nvSpPr>
                <p:cNvPr id="22" name="Oval 21"/>
                <p:cNvSpPr/>
                <p:nvPr/>
              </p:nvSpPr>
              <p:spPr>
                <a:xfrm>
                  <a:off x="1792417" y="3941440"/>
                  <a:ext cx="288033" cy="288032"/>
                </a:xfrm>
                <a:prstGeom prst="ellipse">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AU"/>
                </a:p>
              </p:txBody>
            </p:sp>
          </p:grpSp>
          <p:grpSp>
            <p:nvGrpSpPr>
              <p:cNvPr id="12" name="Group 11"/>
              <p:cNvGrpSpPr/>
              <p:nvPr/>
            </p:nvGrpSpPr>
            <p:grpSpPr>
              <a:xfrm rot="18226272">
                <a:off x="5490475" y="1576955"/>
                <a:ext cx="604795" cy="296416"/>
                <a:chOff x="1475655" y="3933056"/>
                <a:chExt cx="604795" cy="296416"/>
              </a:xfrm>
            </p:grpSpPr>
            <p:sp>
              <p:nvSpPr>
                <p:cNvPr id="19" name="Oval 18"/>
                <p:cNvSpPr/>
                <p:nvPr/>
              </p:nvSpPr>
              <p:spPr>
                <a:xfrm>
                  <a:off x="1475655" y="3933056"/>
                  <a:ext cx="288033" cy="288032"/>
                </a:xfrm>
                <a:prstGeom prst="ellipse">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AU"/>
                </a:p>
              </p:txBody>
            </p:sp>
            <p:sp>
              <p:nvSpPr>
                <p:cNvPr id="20" name="Oval 19"/>
                <p:cNvSpPr/>
                <p:nvPr/>
              </p:nvSpPr>
              <p:spPr>
                <a:xfrm>
                  <a:off x="1792417" y="3941440"/>
                  <a:ext cx="288033" cy="288032"/>
                </a:xfrm>
                <a:prstGeom prst="ellipse">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AU"/>
                </a:p>
              </p:txBody>
            </p:sp>
          </p:grpSp>
          <p:grpSp>
            <p:nvGrpSpPr>
              <p:cNvPr id="13" name="Group 12"/>
              <p:cNvGrpSpPr/>
              <p:nvPr/>
            </p:nvGrpSpPr>
            <p:grpSpPr>
              <a:xfrm rot="18226272">
                <a:off x="6176634" y="1635684"/>
                <a:ext cx="604795" cy="296416"/>
                <a:chOff x="1475655" y="3933056"/>
                <a:chExt cx="604795" cy="296416"/>
              </a:xfrm>
            </p:grpSpPr>
            <p:sp>
              <p:nvSpPr>
                <p:cNvPr id="17" name="Oval 16"/>
                <p:cNvSpPr/>
                <p:nvPr/>
              </p:nvSpPr>
              <p:spPr>
                <a:xfrm>
                  <a:off x="1475655" y="3933056"/>
                  <a:ext cx="288033" cy="288032"/>
                </a:xfrm>
                <a:prstGeom prst="ellipse">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AU"/>
                </a:p>
              </p:txBody>
            </p:sp>
            <p:sp>
              <p:nvSpPr>
                <p:cNvPr id="18" name="Oval 17"/>
                <p:cNvSpPr/>
                <p:nvPr/>
              </p:nvSpPr>
              <p:spPr>
                <a:xfrm>
                  <a:off x="1792417" y="3941440"/>
                  <a:ext cx="288033" cy="288032"/>
                </a:xfrm>
                <a:prstGeom prst="ellipse">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AU"/>
                </a:p>
              </p:txBody>
            </p:sp>
          </p:grpSp>
          <p:grpSp>
            <p:nvGrpSpPr>
              <p:cNvPr id="14" name="Group 13"/>
              <p:cNvGrpSpPr/>
              <p:nvPr/>
            </p:nvGrpSpPr>
            <p:grpSpPr>
              <a:xfrm rot="18226272">
                <a:off x="5834262" y="1607350"/>
                <a:ext cx="604795" cy="296416"/>
                <a:chOff x="1475655" y="3933056"/>
                <a:chExt cx="604795" cy="296416"/>
              </a:xfrm>
            </p:grpSpPr>
            <p:sp>
              <p:nvSpPr>
                <p:cNvPr id="15" name="Oval 14"/>
                <p:cNvSpPr/>
                <p:nvPr/>
              </p:nvSpPr>
              <p:spPr>
                <a:xfrm>
                  <a:off x="1475655" y="3933056"/>
                  <a:ext cx="288033" cy="288032"/>
                </a:xfrm>
                <a:prstGeom prst="ellipse">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AU"/>
                </a:p>
              </p:txBody>
            </p:sp>
            <p:sp>
              <p:nvSpPr>
                <p:cNvPr id="16" name="Oval 15"/>
                <p:cNvSpPr/>
                <p:nvPr/>
              </p:nvSpPr>
              <p:spPr>
                <a:xfrm>
                  <a:off x="1792417" y="3941440"/>
                  <a:ext cx="288033" cy="288032"/>
                </a:xfrm>
                <a:prstGeom prst="ellipse">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AU"/>
                </a:p>
              </p:txBody>
            </p:sp>
          </p:grpSp>
        </p:grpSp>
      </p:grpSp>
    </p:spTree>
    <p:extLst>
      <p:ext uri="{BB962C8B-B14F-4D97-AF65-F5344CB8AC3E}">
        <p14:creationId xmlns:p14="http://schemas.microsoft.com/office/powerpoint/2010/main" val="42714244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Consolidating task</a:t>
            </a:r>
          </a:p>
        </p:txBody>
      </p:sp>
      <p:pic>
        <p:nvPicPr>
          <p:cNvPr id="4" name="Content Placeholder 3"/>
          <p:cNvPicPr>
            <a:picLocks noGrp="1"/>
          </p:cNvPicPr>
          <p:nvPr>
            <p:ph idx="1"/>
          </p:nvPr>
        </p:nvPicPr>
        <p:blipFill rotWithShape="1">
          <a:blip r:embed="rId2" cstate="print">
            <a:extLst>
              <a:ext uri="{28A0092B-C50C-407E-A947-70E740481C1C}">
                <a14:useLocalDpi xmlns:a14="http://schemas.microsoft.com/office/drawing/2010/main" val="0"/>
              </a:ext>
            </a:extLst>
          </a:blip>
          <a:stretch/>
        </p:blipFill>
        <p:spPr bwMode="auto">
          <a:xfrm>
            <a:off x="1115616" y="2985466"/>
            <a:ext cx="3168352" cy="2819798"/>
          </a:xfrm>
          <a:prstGeom prst="rect">
            <a:avLst/>
          </a:prstGeom>
          <a:ln>
            <a:noFill/>
          </a:ln>
          <a:extLst>
            <a:ext uri="{53640926-AAD7-44D8-BBD7-CCE9431645EC}">
              <a14:shadowObscured xmlns:a14="http://schemas.microsoft.com/office/drawing/2010/main"/>
            </a:ext>
          </a:extLst>
        </p:spPr>
      </p:pic>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4815027" y="2974524"/>
            <a:ext cx="3168352" cy="2808311"/>
          </a:xfrm>
          <a:prstGeom prst="rect">
            <a:avLst/>
          </a:prstGeom>
          <a:effectLst>
            <a:outerShdw blurRad="50800" dist="50800" dir="5400000" algn="ctr" rotWithShape="0">
              <a:schemeClr val="bg2"/>
            </a:outerShdw>
          </a:effectLst>
        </p:spPr>
      </p:pic>
      <p:sp>
        <p:nvSpPr>
          <p:cNvPr id="6" name="Rectangle 5"/>
          <p:cNvSpPr/>
          <p:nvPr/>
        </p:nvSpPr>
        <p:spPr>
          <a:xfrm>
            <a:off x="2033718" y="1916833"/>
            <a:ext cx="5562618" cy="646331"/>
          </a:xfrm>
          <a:prstGeom prst="rect">
            <a:avLst/>
          </a:prstGeom>
        </p:spPr>
        <p:txBody>
          <a:bodyPr wrap="square">
            <a:spAutoFit/>
          </a:bodyPr>
          <a:lstStyle/>
          <a:p>
            <a:r>
              <a:rPr lang="en-AU" dirty="0"/>
              <a:t>How can we make the number of highlighters in each box the same? (Give as many possibilities as you can?</a:t>
            </a:r>
          </a:p>
        </p:txBody>
      </p:sp>
      <p:sp>
        <p:nvSpPr>
          <p:cNvPr id="3" name="Footer Placeholder 2"/>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3280349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endParaRPr lang="en-US"/>
          </a:p>
        </p:txBody>
      </p:sp>
      <p:sp>
        <p:nvSpPr>
          <p:cNvPr id="77827" name="Rectangle 3"/>
          <p:cNvSpPr>
            <a:spLocks noGrp="1" noChangeArrowheads="1"/>
          </p:cNvSpPr>
          <p:nvPr>
            <p:ph type="body" idx="1"/>
          </p:nvPr>
        </p:nvSpPr>
        <p:spPr/>
        <p:txBody>
          <a:bodyPr/>
          <a:lstStyle/>
          <a:p>
            <a:r>
              <a:rPr lang="en-AU" sz="2800" dirty="0"/>
              <a:t>the curriculum is intended to be clear and succinct, and this is about pedagogy </a:t>
            </a:r>
          </a:p>
          <a:p>
            <a:pPr lvl="1"/>
            <a:r>
              <a:rPr lang="en-AU" sz="2400" dirty="0"/>
              <a:t>clarity is needed for interactivity </a:t>
            </a:r>
          </a:p>
          <a:p>
            <a:pPr lvl="1"/>
            <a:r>
              <a:rPr lang="en-AU" sz="2400" dirty="0"/>
              <a:t>not about setting low expectations for teachers</a:t>
            </a:r>
          </a:p>
          <a:p>
            <a:pPr lvl="1"/>
            <a:r>
              <a:rPr lang="en-AU" sz="2400" dirty="0"/>
              <a:t>demands for additional detail should be resisted</a:t>
            </a:r>
          </a:p>
          <a:p>
            <a:r>
              <a:rPr lang="en-AU" sz="2800" dirty="0"/>
              <a:t>Often teachers feel they have to rush from one topic to the next, and this is bad for teaching</a:t>
            </a:r>
          </a:p>
          <a:p>
            <a:pPr lvl="1"/>
            <a:r>
              <a:rPr lang="en-AU" sz="2400" dirty="0"/>
              <a:t>studying combined topics in more depth</a:t>
            </a:r>
          </a:p>
          <a:p>
            <a:pPr lvl="1"/>
            <a:r>
              <a:rPr lang="en-AU" sz="2400" dirty="0"/>
              <a:t>some topics are more important than others</a:t>
            </a:r>
          </a:p>
        </p:txBody>
      </p:sp>
      <p:sp>
        <p:nvSpPr>
          <p:cNvPr id="2" name="Footer Placeholder 1"/>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11890477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7634" y="1063228"/>
            <a:ext cx="6380466" cy="1285652"/>
          </a:xfrm>
        </p:spPr>
        <p:txBody>
          <a:bodyPr>
            <a:normAutofit/>
          </a:bodyPr>
          <a:lstStyle/>
          <a:p>
            <a:r>
              <a:rPr lang="en-US" sz="2700" dirty="0"/>
              <a:t>I want to make these two sets of highlighters the same. How can I do that?</a:t>
            </a:r>
            <a:endParaRPr lang="en-AU" sz="2700" dirty="0"/>
          </a:p>
        </p:txBody>
      </p:sp>
      <p:pic>
        <p:nvPicPr>
          <p:cNvPr id="4" name="Content Placeholder 3"/>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1385647" y="2780928"/>
            <a:ext cx="2515639" cy="1885950"/>
          </a:xfrm>
          <a:prstGeom prst="rect">
            <a:avLst/>
          </a:prstGeom>
        </p:spPr>
      </p:pic>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4896036" y="2618911"/>
            <a:ext cx="2619375" cy="1964531"/>
          </a:xfrm>
          <a:prstGeom prst="rect">
            <a:avLst/>
          </a:prstGeom>
        </p:spPr>
      </p:pic>
      <p:sp>
        <p:nvSpPr>
          <p:cNvPr id="3" name="Footer Placeholder 2"/>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8965909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How can we make the number of grapes on each plate the same?</a:t>
            </a: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309019" y="2057401"/>
            <a:ext cx="4525963" cy="3394472"/>
          </a:xfrm>
        </p:spPr>
      </p:pic>
      <p:sp>
        <p:nvSpPr>
          <p:cNvPr id="3" name="Footer Placeholder 2"/>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37037084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What question are you asking?</a:t>
            </a:r>
          </a:p>
        </p:txBody>
      </p:sp>
      <p:sp>
        <p:nvSpPr>
          <p:cNvPr id="3" name="Content Placeholder 2"/>
          <p:cNvSpPr>
            <a:spLocks noGrp="1"/>
          </p:cNvSpPr>
          <p:nvPr>
            <p:ph idx="1"/>
          </p:nvPr>
        </p:nvSpPr>
        <p:spPr/>
        <p:txBody>
          <a:bodyPr/>
          <a:lstStyle/>
          <a:p>
            <a:endParaRPr lang="en-AU" dirty="0"/>
          </a:p>
        </p:txBody>
      </p:sp>
      <p:sp>
        <p:nvSpPr>
          <p:cNvPr id="4" name="Footer Placeholder 3"/>
          <p:cNvSpPr>
            <a:spLocks noGrp="1"/>
          </p:cNvSpPr>
          <p:nvPr>
            <p:ph type="ftr" sz="quarter" idx="11"/>
          </p:nvPr>
        </p:nvSpPr>
        <p:spPr/>
        <p:txBody>
          <a:bodyPr/>
          <a:lstStyle/>
          <a:p>
            <a:r>
              <a:rPr lang="en-AU"/>
              <a:t>ACARA session 1</a:t>
            </a:r>
          </a:p>
        </p:txBody>
      </p:sp>
      <p:sp>
        <p:nvSpPr>
          <p:cNvPr id="5" name="Oval 4"/>
          <p:cNvSpPr/>
          <p:nvPr/>
        </p:nvSpPr>
        <p:spPr>
          <a:xfrm>
            <a:off x="6702330" y="4450298"/>
            <a:ext cx="307075" cy="3377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6" name="Isosceles Triangle 5"/>
          <p:cNvSpPr/>
          <p:nvPr/>
        </p:nvSpPr>
        <p:spPr>
          <a:xfrm>
            <a:off x="1725589" y="2791820"/>
            <a:ext cx="358253" cy="36849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8" name="Isosceles Triangle 7"/>
          <p:cNvSpPr/>
          <p:nvPr/>
        </p:nvSpPr>
        <p:spPr>
          <a:xfrm>
            <a:off x="6020368" y="3506621"/>
            <a:ext cx="358253" cy="368490"/>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10" name="Oval 9"/>
          <p:cNvSpPr/>
          <p:nvPr/>
        </p:nvSpPr>
        <p:spPr>
          <a:xfrm>
            <a:off x="1036803" y="3312691"/>
            <a:ext cx="307075" cy="337782"/>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solidFill>
                <a:srgbClr val="92D050"/>
              </a:solidFill>
            </a:endParaRPr>
          </a:p>
        </p:txBody>
      </p:sp>
      <p:sp>
        <p:nvSpPr>
          <p:cNvPr id="11" name="Oval 10"/>
          <p:cNvSpPr/>
          <p:nvPr/>
        </p:nvSpPr>
        <p:spPr>
          <a:xfrm>
            <a:off x="5298742" y="4869692"/>
            <a:ext cx="307075" cy="3377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12" name="Oval 11"/>
          <p:cNvSpPr/>
          <p:nvPr/>
        </p:nvSpPr>
        <p:spPr>
          <a:xfrm>
            <a:off x="3742471" y="4106108"/>
            <a:ext cx="307075" cy="3377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13" name="Oval 12"/>
          <p:cNvSpPr/>
          <p:nvPr/>
        </p:nvSpPr>
        <p:spPr>
          <a:xfrm>
            <a:off x="2186199" y="4977717"/>
            <a:ext cx="307075" cy="3377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14" name="Oval 13"/>
          <p:cNvSpPr/>
          <p:nvPr/>
        </p:nvSpPr>
        <p:spPr>
          <a:xfrm>
            <a:off x="2134703" y="3207357"/>
            <a:ext cx="307075" cy="3377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15" name="Oval 14"/>
          <p:cNvSpPr/>
          <p:nvPr/>
        </p:nvSpPr>
        <p:spPr>
          <a:xfrm>
            <a:off x="1295895" y="4094805"/>
            <a:ext cx="307075" cy="337782"/>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solidFill>
                <a:srgbClr val="92D050"/>
              </a:solidFill>
            </a:endParaRPr>
          </a:p>
        </p:txBody>
      </p:sp>
      <p:sp>
        <p:nvSpPr>
          <p:cNvPr id="16" name="Oval 15"/>
          <p:cNvSpPr/>
          <p:nvPr/>
        </p:nvSpPr>
        <p:spPr>
          <a:xfrm>
            <a:off x="5721397" y="2812841"/>
            <a:ext cx="307075" cy="337782"/>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solidFill>
                <a:srgbClr val="92D050"/>
              </a:solidFill>
            </a:endParaRPr>
          </a:p>
        </p:txBody>
      </p:sp>
      <p:sp>
        <p:nvSpPr>
          <p:cNvPr id="17" name="Oval 16"/>
          <p:cNvSpPr/>
          <p:nvPr/>
        </p:nvSpPr>
        <p:spPr>
          <a:xfrm>
            <a:off x="3010077" y="3630506"/>
            <a:ext cx="307075" cy="337782"/>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solidFill>
                <a:srgbClr val="92D050"/>
              </a:solidFill>
            </a:endParaRPr>
          </a:p>
        </p:txBody>
      </p:sp>
      <p:sp>
        <p:nvSpPr>
          <p:cNvPr id="18" name="Isosceles Triangle 17"/>
          <p:cNvSpPr/>
          <p:nvPr/>
        </p:nvSpPr>
        <p:spPr>
          <a:xfrm>
            <a:off x="6978912" y="3882209"/>
            <a:ext cx="358253" cy="36849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19" name="Isosceles Triangle 18"/>
          <p:cNvSpPr/>
          <p:nvPr/>
        </p:nvSpPr>
        <p:spPr>
          <a:xfrm>
            <a:off x="4793350" y="2936828"/>
            <a:ext cx="358253" cy="36849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0" name="Isosceles Triangle 19"/>
          <p:cNvSpPr/>
          <p:nvPr/>
        </p:nvSpPr>
        <p:spPr>
          <a:xfrm>
            <a:off x="5452280" y="4250699"/>
            <a:ext cx="358253" cy="36849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1" name="Isosceles Triangle 20"/>
          <p:cNvSpPr/>
          <p:nvPr/>
        </p:nvSpPr>
        <p:spPr>
          <a:xfrm>
            <a:off x="2722942" y="4060412"/>
            <a:ext cx="358253" cy="36849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2" name="Isosceles Triangle 21"/>
          <p:cNvSpPr/>
          <p:nvPr/>
        </p:nvSpPr>
        <p:spPr>
          <a:xfrm>
            <a:off x="2884796" y="2921474"/>
            <a:ext cx="358253" cy="36849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3" name="Isosceles Triangle 22"/>
          <p:cNvSpPr/>
          <p:nvPr/>
        </p:nvSpPr>
        <p:spPr>
          <a:xfrm>
            <a:off x="4480304" y="4509731"/>
            <a:ext cx="358253" cy="368490"/>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4" name="Isosceles Triangle 23"/>
          <p:cNvSpPr/>
          <p:nvPr/>
        </p:nvSpPr>
        <p:spPr>
          <a:xfrm>
            <a:off x="3711766" y="2638283"/>
            <a:ext cx="358253" cy="368490"/>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5" name="Isosceles Triangle 24"/>
          <p:cNvSpPr/>
          <p:nvPr/>
        </p:nvSpPr>
        <p:spPr>
          <a:xfrm>
            <a:off x="3517711" y="4782686"/>
            <a:ext cx="358253" cy="368490"/>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6" name="Isosceles Triangle 25"/>
          <p:cNvSpPr/>
          <p:nvPr/>
        </p:nvSpPr>
        <p:spPr>
          <a:xfrm>
            <a:off x="1981484" y="4242401"/>
            <a:ext cx="358253" cy="368490"/>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7" name="Isosceles Triangle 26"/>
          <p:cNvSpPr/>
          <p:nvPr/>
        </p:nvSpPr>
        <p:spPr>
          <a:xfrm>
            <a:off x="1060687" y="4878221"/>
            <a:ext cx="358253" cy="368490"/>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8" name="Isosceles Triangle 27"/>
          <p:cNvSpPr/>
          <p:nvPr/>
        </p:nvSpPr>
        <p:spPr>
          <a:xfrm>
            <a:off x="7719514" y="2423330"/>
            <a:ext cx="358253" cy="368490"/>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9" name="Oval 28"/>
          <p:cNvSpPr/>
          <p:nvPr/>
        </p:nvSpPr>
        <p:spPr>
          <a:xfrm>
            <a:off x="5300772" y="3637748"/>
            <a:ext cx="307075" cy="337782"/>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solidFill>
                <a:srgbClr val="92D050"/>
              </a:solidFill>
            </a:endParaRPr>
          </a:p>
        </p:txBody>
      </p:sp>
      <p:sp>
        <p:nvSpPr>
          <p:cNvPr id="30" name="Oval 29"/>
          <p:cNvSpPr/>
          <p:nvPr/>
        </p:nvSpPr>
        <p:spPr>
          <a:xfrm>
            <a:off x="7646689" y="4709330"/>
            <a:ext cx="307075" cy="337782"/>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solidFill>
                <a:srgbClr val="92D050"/>
              </a:solidFill>
            </a:endParaRPr>
          </a:p>
        </p:txBody>
      </p:sp>
      <p:sp>
        <p:nvSpPr>
          <p:cNvPr id="31" name="Oval 30"/>
          <p:cNvSpPr/>
          <p:nvPr/>
        </p:nvSpPr>
        <p:spPr>
          <a:xfrm>
            <a:off x="3000050" y="4657501"/>
            <a:ext cx="307075" cy="337782"/>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solidFill>
                <a:srgbClr val="92D050"/>
              </a:solidFill>
            </a:endParaRPr>
          </a:p>
        </p:txBody>
      </p:sp>
    </p:spTree>
    <p:extLst>
      <p:ext uri="{BB962C8B-B14F-4D97-AF65-F5344CB8AC3E}">
        <p14:creationId xmlns:p14="http://schemas.microsoft.com/office/powerpoint/2010/main" val="589316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888" y="1011797"/>
            <a:ext cx="8370463" cy="4478176"/>
          </a:xfrm>
        </p:spPr>
        <p:txBody>
          <a:bodyPr/>
          <a:lstStyle/>
          <a:p>
            <a:endParaRPr lang="en-AU" dirty="0"/>
          </a:p>
        </p:txBody>
      </p:sp>
      <p:sp>
        <p:nvSpPr>
          <p:cNvPr id="4" name="Smiley Face 3"/>
          <p:cNvSpPr/>
          <p:nvPr/>
        </p:nvSpPr>
        <p:spPr>
          <a:xfrm>
            <a:off x="1941491" y="2962946"/>
            <a:ext cx="685800" cy="68580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5" name="Smiley Face 4"/>
          <p:cNvSpPr/>
          <p:nvPr/>
        </p:nvSpPr>
        <p:spPr>
          <a:xfrm>
            <a:off x="2025606" y="4107555"/>
            <a:ext cx="685800" cy="68580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6" name="Smiley Face 5"/>
          <p:cNvSpPr/>
          <p:nvPr/>
        </p:nvSpPr>
        <p:spPr>
          <a:xfrm>
            <a:off x="419369" y="3763046"/>
            <a:ext cx="685800" cy="68580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7" name="Smiley Face 6"/>
          <p:cNvSpPr/>
          <p:nvPr/>
        </p:nvSpPr>
        <p:spPr>
          <a:xfrm>
            <a:off x="4623517" y="2286805"/>
            <a:ext cx="685800" cy="68580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8" name="Smiley Face 7"/>
          <p:cNvSpPr/>
          <p:nvPr/>
        </p:nvSpPr>
        <p:spPr>
          <a:xfrm>
            <a:off x="4175171" y="4617881"/>
            <a:ext cx="685800" cy="68580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9" name="Smiley Face 8"/>
          <p:cNvSpPr/>
          <p:nvPr/>
        </p:nvSpPr>
        <p:spPr>
          <a:xfrm>
            <a:off x="6173810" y="4107555"/>
            <a:ext cx="685800" cy="68580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10" name="Smiley Face 9"/>
          <p:cNvSpPr/>
          <p:nvPr/>
        </p:nvSpPr>
        <p:spPr>
          <a:xfrm>
            <a:off x="3492794" y="2309342"/>
            <a:ext cx="685800" cy="68580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11" name="Smiley Face 10"/>
          <p:cNvSpPr/>
          <p:nvPr/>
        </p:nvSpPr>
        <p:spPr>
          <a:xfrm>
            <a:off x="6257522" y="2505746"/>
            <a:ext cx="685800" cy="68580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12" name="Heart 11"/>
          <p:cNvSpPr/>
          <p:nvPr/>
        </p:nvSpPr>
        <p:spPr>
          <a:xfrm>
            <a:off x="1105169" y="1997030"/>
            <a:ext cx="685800" cy="685800"/>
          </a:xfrm>
          <a:prstGeom prst="hear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13" name="Heart 12"/>
          <p:cNvSpPr/>
          <p:nvPr/>
        </p:nvSpPr>
        <p:spPr>
          <a:xfrm>
            <a:off x="3149894" y="3928861"/>
            <a:ext cx="685800" cy="685800"/>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14" name="Heart 13"/>
          <p:cNvSpPr/>
          <p:nvPr/>
        </p:nvSpPr>
        <p:spPr>
          <a:xfrm>
            <a:off x="369463" y="2724686"/>
            <a:ext cx="685800" cy="685800"/>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15" name="Heart 14"/>
          <p:cNvSpPr/>
          <p:nvPr/>
        </p:nvSpPr>
        <p:spPr>
          <a:xfrm>
            <a:off x="2865551" y="1425530"/>
            <a:ext cx="685800" cy="685800"/>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16" name="Heart 15"/>
          <p:cNvSpPr/>
          <p:nvPr/>
        </p:nvSpPr>
        <p:spPr>
          <a:xfrm>
            <a:off x="4542824" y="3768327"/>
            <a:ext cx="685800" cy="685800"/>
          </a:xfrm>
          <a:prstGeom prst="hear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17" name="Heart 16"/>
          <p:cNvSpPr/>
          <p:nvPr/>
        </p:nvSpPr>
        <p:spPr>
          <a:xfrm>
            <a:off x="5488010" y="4831991"/>
            <a:ext cx="685800" cy="685800"/>
          </a:xfrm>
          <a:prstGeom prst="hear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18" name="Heart 17"/>
          <p:cNvSpPr/>
          <p:nvPr/>
        </p:nvSpPr>
        <p:spPr>
          <a:xfrm>
            <a:off x="1142600" y="4595342"/>
            <a:ext cx="685800" cy="685800"/>
          </a:xfrm>
          <a:prstGeom prst="hear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19" name="Heart 18"/>
          <p:cNvSpPr/>
          <p:nvPr/>
        </p:nvSpPr>
        <p:spPr>
          <a:xfrm>
            <a:off x="5729489" y="3189935"/>
            <a:ext cx="685800" cy="685800"/>
          </a:xfrm>
          <a:prstGeom prst="hear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0" name="Heart 19"/>
          <p:cNvSpPr/>
          <p:nvPr/>
        </p:nvSpPr>
        <p:spPr>
          <a:xfrm>
            <a:off x="5830910" y="1819141"/>
            <a:ext cx="685800" cy="685800"/>
          </a:xfrm>
          <a:prstGeom prst="hear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1" name="Smiley Face 20"/>
          <p:cNvSpPr/>
          <p:nvPr/>
        </p:nvSpPr>
        <p:spPr>
          <a:xfrm>
            <a:off x="6800850" y="4838558"/>
            <a:ext cx="685800" cy="68580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2" name="Smiley Face 21"/>
          <p:cNvSpPr/>
          <p:nvPr/>
        </p:nvSpPr>
        <p:spPr>
          <a:xfrm>
            <a:off x="2455439" y="4809581"/>
            <a:ext cx="685800" cy="68580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3" name="Smiley Face 22"/>
          <p:cNvSpPr/>
          <p:nvPr/>
        </p:nvSpPr>
        <p:spPr>
          <a:xfrm>
            <a:off x="4101923" y="1234535"/>
            <a:ext cx="685800" cy="68580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4" name="Smiley Face 23"/>
          <p:cNvSpPr/>
          <p:nvPr/>
        </p:nvSpPr>
        <p:spPr>
          <a:xfrm>
            <a:off x="7351424" y="3250884"/>
            <a:ext cx="685800" cy="68580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5" name="Smiley Face 24"/>
          <p:cNvSpPr/>
          <p:nvPr/>
        </p:nvSpPr>
        <p:spPr>
          <a:xfrm>
            <a:off x="7591292" y="1761764"/>
            <a:ext cx="685800" cy="68580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6" name="5-Point Star 25"/>
          <p:cNvSpPr/>
          <p:nvPr/>
        </p:nvSpPr>
        <p:spPr>
          <a:xfrm>
            <a:off x="435067" y="1457501"/>
            <a:ext cx="685800" cy="685800"/>
          </a:xfrm>
          <a:prstGeom prst="star5">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7" name="5-Point Star 26"/>
          <p:cNvSpPr/>
          <p:nvPr/>
        </p:nvSpPr>
        <p:spPr>
          <a:xfrm>
            <a:off x="7219012" y="2530699"/>
            <a:ext cx="685800" cy="685800"/>
          </a:xfrm>
          <a:prstGeom prst="star5">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8" name="5-Point Star 27"/>
          <p:cNvSpPr/>
          <p:nvPr/>
        </p:nvSpPr>
        <p:spPr>
          <a:xfrm>
            <a:off x="5480767" y="1069638"/>
            <a:ext cx="685800" cy="685800"/>
          </a:xfrm>
          <a:prstGeom prst="star5">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9" name="5-Point Star 28"/>
          <p:cNvSpPr/>
          <p:nvPr/>
        </p:nvSpPr>
        <p:spPr>
          <a:xfrm>
            <a:off x="1180835" y="3306197"/>
            <a:ext cx="685800" cy="685800"/>
          </a:xfrm>
          <a:prstGeom prst="star5">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30" name="5-Point Star 29"/>
          <p:cNvSpPr/>
          <p:nvPr/>
        </p:nvSpPr>
        <p:spPr>
          <a:xfrm>
            <a:off x="1991800" y="2072630"/>
            <a:ext cx="685800" cy="685800"/>
          </a:xfrm>
          <a:prstGeom prst="star5">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 name="Footer Placeholder 1"/>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19581237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LEARNING TASK</a:t>
            </a:r>
          </a:p>
        </p:txBody>
      </p:sp>
      <p:sp>
        <p:nvSpPr>
          <p:cNvPr id="3" name="Content Placeholder 2"/>
          <p:cNvSpPr>
            <a:spLocks noGrp="1"/>
          </p:cNvSpPr>
          <p:nvPr>
            <p:ph idx="1"/>
          </p:nvPr>
        </p:nvSpPr>
        <p:spPr/>
        <p:txBody>
          <a:bodyPr>
            <a:normAutofit fontScale="92500"/>
          </a:bodyPr>
          <a:lstStyle/>
          <a:p>
            <a:pPr marL="0" indent="0" algn="ctr">
              <a:buNone/>
            </a:pPr>
            <a:r>
              <a:rPr lang="en-US" dirty="0">
                <a:effectLst/>
              </a:rPr>
              <a:t>What might be the numbers on the L Shaped piece? </a:t>
            </a:r>
          </a:p>
          <a:p>
            <a:pPr marL="0" indent="0" algn="ctr">
              <a:buNone/>
            </a:pPr>
            <a:endParaRPr lang="en-US" dirty="0"/>
          </a:p>
          <a:p>
            <a:pPr marL="0" indent="0" algn="ctr">
              <a:buNone/>
            </a:pPr>
            <a:endParaRPr lang="en-US" dirty="0"/>
          </a:p>
          <a:p>
            <a:pPr marL="0" indent="0" algn="ctr">
              <a:buNone/>
            </a:pPr>
            <a:endParaRPr lang="en-AU" dirty="0"/>
          </a:p>
          <a:p>
            <a:pPr marL="0" indent="0" algn="ctr">
              <a:buNone/>
            </a:pPr>
            <a:endParaRPr lang="en-US" dirty="0">
              <a:effectLst/>
            </a:endParaRPr>
          </a:p>
          <a:p>
            <a:pPr marL="0" indent="0" algn="ctr">
              <a:buNone/>
            </a:pPr>
            <a:endParaRPr lang="en-US" dirty="0">
              <a:effectLst/>
            </a:endParaRPr>
          </a:p>
          <a:p>
            <a:pPr marL="0" indent="0" algn="ctr">
              <a:buNone/>
            </a:pPr>
            <a:r>
              <a:rPr lang="en-US" dirty="0">
                <a:effectLst/>
              </a:rPr>
              <a:t>I know that one of the numbers is 65. </a:t>
            </a:r>
          </a:p>
          <a:p>
            <a:pPr marL="0" indent="0" algn="ctr">
              <a:buNone/>
            </a:pPr>
            <a:r>
              <a:rPr lang="en-US" dirty="0">
                <a:effectLst/>
              </a:rPr>
              <a:t>Give as many possibilities as you can.</a:t>
            </a:r>
            <a:endParaRPr lang="en-AU" dirty="0"/>
          </a:p>
          <a:p>
            <a:pPr marL="0" indent="0" algn="ctr">
              <a:buNone/>
            </a:pPr>
            <a:endParaRPr lang="en-AU" dirty="0">
              <a:ea typeface="Dotum"/>
              <a:cs typeface="Arial"/>
            </a:endParaRPr>
          </a:p>
          <a:p>
            <a:pPr marL="0" indent="0">
              <a:buNone/>
            </a:pPr>
            <a:endParaRPr lang="en-AU" dirty="0"/>
          </a:p>
        </p:txBody>
      </p:sp>
      <p:pic>
        <p:nvPicPr>
          <p:cNvPr id="6" name="Picture 5"/>
          <p:cNvPicPr/>
          <p:nvPr/>
        </p:nvPicPr>
        <p:blipFill rotWithShape="1">
          <a:blip r:embed="rId2" cstate="print">
            <a:extLst>
              <a:ext uri="{28A0092B-C50C-407E-A947-70E740481C1C}">
                <a14:useLocalDpi xmlns:a14="http://schemas.microsoft.com/office/drawing/2010/main" val="0"/>
              </a:ext>
            </a:extLst>
          </a:blip>
          <a:srcRect l="7265" r="14097" b="9443"/>
          <a:stretch/>
        </p:blipFill>
        <p:spPr bwMode="auto">
          <a:xfrm>
            <a:off x="3124200" y="2204864"/>
            <a:ext cx="3608040" cy="2808312"/>
          </a:xfrm>
          <a:prstGeom prst="rect">
            <a:avLst/>
          </a:prstGeom>
          <a:ln>
            <a:noFill/>
          </a:ln>
          <a:extLst>
            <a:ext uri="{53640926-AAD7-44D8-BBD7-CCE9431645EC}">
              <a14:shadowObscured xmlns:a14="http://schemas.microsoft.com/office/drawing/2010/main"/>
            </a:ext>
          </a:extLst>
        </p:spPr>
      </p:pic>
      <p:sp>
        <p:nvSpPr>
          <p:cNvPr id="4" name="Footer Placeholder 3"/>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24624454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r>
              <a:rPr lang="en-AU" dirty="0"/>
              <a:t>What is the mathematics content we hope students will learn?</a:t>
            </a:r>
          </a:p>
          <a:p>
            <a:r>
              <a:rPr lang="en-AU" dirty="0"/>
              <a:t>What are the proficiencies prompted by that task?</a:t>
            </a:r>
          </a:p>
          <a:p>
            <a:r>
              <a:rPr lang="en-AU" dirty="0"/>
              <a:t>In what ways might the “verbs” contribute to the learning of the nouns?</a:t>
            </a:r>
          </a:p>
          <a:p>
            <a:endParaRPr lang="en-AU" dirty="0"/>
          </a:p>
        </p:txBody>
      </p:sp>
      <p:sp>
        <p:nvSpPr>
          <p:cNvPr id="4" name="Footer Placeholder 3"/>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764476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normAutofit fontScale="92500" lnSpcReduction="10000"/>
          </a:bodyPr>
          <a:lstStyle/>
          <a:p>
            <a:pPr marL="0" indent="0">
              <a:buNone/>
            </a:pPr>
            <a:r>
              <a:rPr lang="en-AU" dirty="0"/>
              <a:t>This lesson addresses the following descriptors from the AC for year 1 (year 2 descriptors are similar, although with numbers to 1000):</a:t>
            </a:r>
          </a:p>
          <a:p>
            <a:r>
              <a:rPr lang="en-AU" dirty="0"/>
              <a:t>Recognise, model, read, write and order numbers to at least 100. Locate these numbers on a </a:t>
            </a:r>
            <a:r>
              <a:rPr lang="en-AU" dirty="0">
                <a:hlinkClick r:id="rId2" tooltip="Display the glossary entry for 'number line'"/>
              </a:rPr>
              <a:t>number line</a:t>
            </a:r>
            <a:r>
              <a:rPr lang="en-AU" dirty="0"/>
              <a:t> </a:t>
            </a:r>
            <a:r>
              <a:rPr lang="en-AU" dirty="0">
                <a:hlinkClick r:id="rId3" tooltip="View additional details of ACMNA013"/>
              </a:rPr>
              <a:t>(ACMNA013)</a:t>
            </a:r>
            <a:r>
              <a:rPr lang="en-AU" dirty="0"/>
              <a:t> </a:t>
            </a:r>
          </a:p>
          <a:p>
            <a:r>
              <a:rPr lang="en-US" dirty="0"/>
              <a:t>Represent and solve simple addition and subtraction problems using a range of strategies including </a:t>
            </a:r>
            <a:r>
              <a:rPr lang="en-US" dirty="0">
                <a:hlinkClick r:id="rId4" tooltip="Display the glossary entry for 'counting on'"/>
              </a:rPr>
              <a:t>counting on</a:t>
            </a:r>
            <a:r>
              <a:rPr lang="en-US" dirty="0"/>
              <a:t>, </a:t>
            </a:r>
            <a:r>
              <a:rPr lang="en-US" dirty="0">
                <a:hlinkClick r:id="rId5" tooltip="Display the glossary entry for 'partitioning'"/>
              </a:rPr>
              <a:t>partitioning</a:t>
            </a:r>
            <a:r>
              <a:rPr lang="en-US" dirty="0"/>
              <a:t> and rearranging parts </a:t>
            </a:r>
            <a:r>
              <a:rPr lang="en-US" dirty="0">
                <a:hlinkClick r:id="rId6" tooltip="View additional details of ACMNA015"/>
              </a:rPr>
              <a:t>(ACMNA015)</a:t>
            </a:r>
            <a:endParaRPr lang="en-AU" dirty="0"/>
          </a:p>
          <a:p>
            <a:endParaRPr lang="en-AU" dirty="0"/>
          </a:p>
        </p:txBody>
      </p:sp>
      <p:sp>
        <p:nvSpPr>
          <p:cNvPr id="4" name="Footer Placeholder 3"/>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10802387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ENABLING PROMPT</a:t>
            </a:r>
          </a:p>
        </p:txBody>
      </p:sp>
      <p:sp>
        <p:nvSpPr>
          <p:cNvPr id="3" name="Content Placeholder 2"/>
          <p:cNvSpPr>
            <a:spLocks noGrp="1"/>
          </p:cNvSpPr>
          <p:nvPr>
            <p:ph idx="1"/>
          </p:nvPr>
        </p:nvSpPr>
        <p:spPr/>
        <p:txBody>
          <a:bodyPr>
            <a:normAutofit/>
          </a:bodyPr>
          <a:lstStyle/>
          <a:p>
            <a:pPr marL="0" indent="0" algn="ctr">
              <a:buNone/>
            </a:pPr>
            <a:r>
              <a:rPr lang="en-AU" sz="3000" dirty="0"/>
              <a:t>What might be the missing numbers on this piece? </a:t>
            </a:r>
            <a:r>
              <a:rPr lang="en-US" sz="3000" b="1" dirty="0"/>
              <a:t> </a:t>
            </a:r>
            <a:endParaRPr lang="en-AU" sz="3000" dirty="0"/>
          </a:p>
          <a:p>
            <a:pPr marL="0" indent="0">
              <a:buNone/>
            </a:pPr>
            <a:endParaRPr lang="en-AU" dirty="0"/>
          </a:p>
          <a:p>
            <a:pPr marL="0" indent="0">
              <a:buNone/>
            </a:pPr>
            <a:endParaRPr lang="en-AU"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1910" y="3753036"/>
            <a:ext cx="1686320" cy="1219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3476341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EXTENDING PROMPT</a:t>
            </a:r>
          </a:p>
        </p:txBody>
      </p:sp>
      <p:sp>
        <p:nvSpPr>
          <p:cNvPr id="3" name="Content Placeholder 2"/>
          <p:cNvSpPr>
            <a:spLocks noGrp="1"/>
          </p:cNvSpPr>
          <p:nvPr>
            <p:ph idx="1"/>
          </p:nvPr>
        </p:nvSpPr>
        <p:spPr>
          <a:xfrm>
            <a:off x="1485900" y="2942947"/>
            <a:ext cx="6172200" cy="2508926"/>
          </a:xfrm>
        </p:spPr>
        <p:txBody>
          <a:bodyPr/>
          <a:lstStyle/>
          <a:p>
            <a:pPr marL="0" indent="0" algn="ctr">
              <a:buNone/>
            </a:pPr>
            <a:r>
              <a:rPr lang="en-AU" sz="3000" dirty="0"/>
              <a:t>Convince me that you have all of the possible combinations.</a:t>
            </a:r>
          </a:p>
          <a:p>
            <a:pPr marL="0" indent="0">
              <a:buNone/>
            </a:pPr>
            <a:endParaRPr lang="en-AU" dirty="0"/>
          </a:p>
        </p:txBody>
      </p:sp>
      <p:sp>
        <p:nvSpPr>
          <p:cNvPr id="4" name="Footer Placeholder 3"/>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33737447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solidFill>
                  <a:schemeClr val="tx2"/>
                </a:solidFill>
              </a:rPr>
              <a:t>But that task was to activate cognition. We now need to consolidate the learning.</a:t>
            </a:r>
          </a:p>
        </p:txBody>
      </p:sp>
      <p:sp>
        <p:nvSpPr>
          <p:cNvPr id="3" name="Content Placeholder 2"/>
          <p:cNvSpPr>
            <a:spLocks noGrp="1"/>
          </p:cNvSpPr>
          <p:nvPr>
            <p:ph idx="1"/>
          </p:nvPr>
        </p:nvSpPr>
        <p:spPr>
          <a:xfrm>
            <a:off x="457200" y="2276872"/>
            <a:ext cx="8229600" cy="3849291"/>
          </a:xfrm>
        </p:spPr>
        <p:txBody>
          <a:bodyPr/>
          <a:lstStyle/>
          <a:p>
            <a:endParaRPr lang="en-AU" dirty="0"/>
          </a:p>
        </p:txBody>
      </p:sp>
      <p:sp>
        <p:nvSpPr>
          <p:cNvPr id="4" name="Footer Placeholder 3"/>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4075652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 Easter …</a:t>
            </a:r>
          </a:p>
        </p:txBody>
      </p:sp>
      <p:sp>
        <p:nvSpPr>
          <p:cNvPr id="4" name="Footer Placeholder 3"/>
          <p:cNvSpPr>
            <a:spLocks noGrp="1"/>
          </p:cNvSpPr>
          <p:nvPr>
            <p:ph type="ftr" sz="quarter" idx="11"/>
          </p:nvPr>
        </p:nvSpPr>
        <p:spPr/>
        <p:txBody>
          <a:bodyPr/>
          <a:lstStyle/>
          <a:p>
            <a:r>
              <a:rPr lang="en-AU"/>
              <a:t>ACARA session 1</a:t>
            </a:r>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979712" y="1400509"/>
            <a:ext cx="5328592" cy="50621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86743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CONSOLIDATING TASK</a:t>
            </a:r>
          </a:p>
        </p:txBody>
      </p:sp>
      <p:sp>
        <p:nvSpPr>
          <p:cNvPr id="3" name="Content Placeholder 2"/>
          <p:cNvSpPr>
            <a:spLocks noGrp="1"/>
          </p:cNvSpPr>
          <p:nvPr>
            <p:ph idx="1"/>
          </p:nvPr>
        </p:nvSpPr>
        <p:spPr>
          <a:xfrm>
            <a:off x="1485900" y="2564905"/>
            <a:ext cx="6172200" cy="2886968"/>
          </a:xfrm>
        </p:spPr>
        <p:txBody>
          <a:bodyPr>
            <a:normAutofit/>
          </a:bodyPr>
          <a:lstStyle/>
          <a:p>
            <a:pPr marL="0" indent="0" algn="ctr">
              <a:buNone/>
            </a:pPr>
            <a:r>
              <a:rPr lang="en-AU" sz="3000" dirty="0"/>
              <a:t>The numbers 62 and 84 are on the same jigsaw piece. </a:t>
            </a:r>
          </a:p>
          <a:p>
            <a:pPr marL="0" indent="0" algn="ctr">
              <a:buNone/>
            </a:pPr>
            <a:endParaRPr lang="en-AU" sz="3000" dirty="0"/>
          </a:p>
          <a:p>
            <a:pPr marL="0" indent="0" algn="ctr">
              <a:buNone/>
            </a:pPr>
            <a:r>
              <a:rPr lang="en-AU" sz="3000" dirty="0"/>
              <a:t>Draw what might that piece look like?</a:t>
            </a:r>
          </a:p>
        </p:txBody>
      </p:sp>
      <p:sp>
        <p:nvSpPr>
          <p:cNvPr id="4" name="Footer Placeholder 3"/>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15934557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743" y="-315416"/>
            <a:ext cx="8229600" cy="1143000"/>
          </a:xfrm>
        </p:spPr>
        <p:txBody>
          <a:bodyPr/>
          <a:lstStyle/>
          <a:p>
            <a:r>
              <a:rPr lang="en-AU" dirty="0"/>
              <a:t>SPOT THE MISTAKE</a:t>
            </a:r>
          </a:p>
        </p:txBody>
      </p:sp>
      <p:sp>
        <p:nvSpPr>
          <p:cNvPr id="3" name="Content Placeholder 2"/>
          <p:cNvSpPr>
            <a:spLocks noGrp="1"/>
          </p:cNvSpPr>
          <p:nvPr>
            <p:ph idx="1"/>
          </p:nvPr>
        </p:nvSpPr>
        <p:spPr>
          <a:xfrm>
            <a:off x="457200" y="548680"/>
            <a:ext cx="8229600" cy="4525963"/>
          </a:xfrm>
        </p:spPr>
        <p:txBody>
          <a:bodyPr/>
          <a:lstStyle/>
          <a:p>
            <a:pPr marL="0" indent="0" algn="ctr">
              <a:buNone/>
            </a:pPr>
            <a:r>
              <a:rPr lang="en-US" dirty="0"/>
              <a:t>There are some mistakes in this hundreds chart.  What are the mistakes? Explain how you found them.</a:t>
            </a:r>
            <a:endParaRPr lang="en-AU" dirty="0"/>
          </a:p>
        </p:txBody>
      </p:sp>
      <p:pic>
        <p:nvPicPr>
          <p:cNvPr id="5121"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5100" y="2109291"/>
            <a:ext cx="10672923" cy="41038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26870376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WHAT IS MISSING?</a:t>
            </a:r>
          </a:p>
        </p:txBody>
      </p:sp>
      <p:sp>
        <p:nvSpPr>
          <p:cNvPr id="3" name="Content Placeholder 2"/>
          <p:cNvSpPr>
            <a:spLocks noGrp="1"/>
          </p:cNvSpPr>
          <p:nvPr>
            <p:ph idx="1"/>
          </p:nvPr>
        </p:nvSpPr>
        <p:spPr/>
        <p:txBody>
          <a:bodyPr/>
          <a:lstStyle/>
          <a:p>
            <a:pPr marL="0" indent="0" algn="ctr">
              <a:buNone/>
            </a:pPr>
            <a:r>
              <a:rPr lang="en-US" sz="3000" dirty="0"/>
              <a:t>This hundreds chart has not been completed. </a:t>
            </a:r>
          </a:p>
          <a:p>
            <a:pPr marL="0" indent="0" algn="ctr">
              <a:buNone/>
            </a:pPr>
            <a:r>
              <a:rPr lang="en-US" sz="3000" dirty="0"/>
              <a:t>Fill in the missing number</a:t>
            </a:r>
          </a:p>
          <a:p>
            <a:pPr marL="0" indent="0" algn="ctr">
              <a:buNone/>
            </a:pPr>
            <a:endParaRPr lang="en-AU" sz="3000" dirty="0"/>
          </a:p>
          <a:p>
            <a:pPr marL="0" indent="0">
              <a:buNone/>
            </a:pPr>
            <a:endParaRPr lang="en-AU" dirty="0"/>
          </a:p>
        </p:txBody>
      </p:sp>
      <p:pic>
        <p:nvPicPr>
          <p:cNvPr id="6145"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9773" y="3807043"/>
            <a:ext cx="4412456" cy="1696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8200830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WHAT IS POSSIBLE?	</a:t>
            </a:r>
          </a:p>
        </p:txBody>
      </p:sp>
      <p:sp>
        <p:nvSpPr>
          <p:cNvPr id="3" name="Content Placeholder 2"/>
          <p:cNvSpPr>
            <a:spLocks noGrp="1"/>
          </p:cNvSpPr>
          <p:nvPr>
            <p:ph idx="1"/>
          </p:nvPr>
        </p:nvSpPr>
        <p:spPr/>
        <p:txBody>
          <a:bodyPr/>
          <a:lstStyle/>
          <a:p>
            <a:pPr marL="0" indent="0">
              <a:buNone/>
            </a:pPr>
            <a:r>
              <a:rPr lang="en-AU" dirty="0"/>
              <a:t>Which of the following jigsaw pieces could be from a 100s chart, and which are not? Explain </a:t>
            </a:r>
          </a:p>
          <a:p>
            <a:pPr marL="0" indent="0">
              <a:buNone/>
            </a:pPr>
            <a:r>
              <a:rPr lang="en-AU" dirty="0"/>
              <a:t>your reasoning.</a:t>
            </a:r>
          </a:p>
          <a:p>
            <a:pPr marL="0" indent="0">
              <a:buNone/>
            </a:pPr>
            <a:endParaRPr lang="en-AU"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43808" y="3266983"/>
            <a:ext cx="3446064" cy="2380820"/>
          </a:xfrm>
          <a:prstGeom prst="rect">
            <a:avLst/>
          </a:prstGeom>
        </p:spPr>
      </p:pic>
      <p:sp>
        <p:nvSpPr>
          <p:cNvPr id="5" name="Footer Placeholder 4"/>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31646424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normAutofit fontScale="47500" lnSpcReduction="20000"/>
          </a:bodyPr>
          <a:lstStyle/>
          <a:p>
            <a:endParaRPr lang="en-AU"/>
          </a:p>
        </p:txBody>
      </p:sp>
      <p:sp>
        <p:nvSpPr>
          <p:cNvPr id="3" name="Text Placeholder 2"/>
          <p:cNvSpPr>
            <a:spLocks noGrp="1"/>
          </p:cNvSpPr>
          <p:nvPr>
            <p:ph type="body" sz="quarter" idx="16"/>
          </p:nvPr>
        </p:nvSpPr>
        <p:spPr/>
        <p:txBody>
          <a:bodyPr>
            <a:normAutofit fontScale="85000" lnSpcReduction="20000"/>
          </a:bodyPr>
          <a:lstStyle/>
          <a:p>
            <a:endParaRPr lang="en-AU"/>
          </a:p>
        </p:txBody>
      </p:sp>
      <p:sp>
        <p:nvSpPr>
          <p:cNvPr id="4" name="Text Placeholder 3"/>
          <p:cNvSpPr>
            <a:spLocks noGrp="1"/>
          </p:cNvSpPr>
          <p:nvPr>
            <p:ph type="body" sz="quarter" idx="17"/>
          </p:nvPr>
        </p:nvSpPr>
        <p:spPr/>
        <p:txBody>
          <a:bodyPr/>
          <a:lstStyle/>
          <a:p>
            <a:endParaRPr lang="en-AU"/>
          </a:p>
        </p:txBody>
      </p:sp>
      <p:graphicFrame>
        <p:nvGraphicFramePr>
          <p:cNvPr id="5" name="Table 4"/>
          <p:cNvGraphicFramePr>
            <a:graphicFrameLocks noGrp="1"/>
          </p:cNvGraphicFramePr>
          <p:nvPr/>
        </p:nvGraphicFramePr>
        <p:xfrm>
          <a:off x="395536" y="260648"/>
          <a:ext cx="7920880" cy="5976663"/>
        </p:xfrm>
        <a:graphic>
          <a:graphicData uri="http://schemas.openxmlformats.org/drawingml/2006/table">
            <a:tbl>
              <a:tblPr firstRow="1" firstCol="1" bandRow="1">
                <a:tableStyleId>{5940675A-B579-460E-94D1-54222C63F5DA}</a:tableStyleId>
              </a:tblPr>
              <a:tblGrid>
                <a:gridCol w="792088">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gridCol w="792088">
                  <a:extLst>
                    <a:ext uri="{9D8B030D-6E8A-4147-A177-3AD203B41FA5}">
                      <a16:colId xmlns:a16="http://schemas.microsoft.com/office/drawing/2014/main" val="20004"/>
                    </a:ext>
                  </a:extLst>
                </a:gridCol>
                <a:gridCol w="792088">
                  <a:extLst>
                    <a:ext uri="{9D8B030D-6E8A-4147-A177-3AD203B41FA5}">
                      <a16:colId xmlns:a16="http://schemas.microsoft.com/office/drawing/2014/main" val="20005"/>
                    </a:ext>
                  </a:extLst>
                </a:gridCol>
                <a:gridCol w="792088">
                  <a:extLst>
                    <a:ext uri="{9D8B030D-6E8A-4147-A177-3AD203B41FA5}">
                      <a16:colId xmlns:a16="http://schemas.microsoft.com/office/drawing/2014/main" val="20006"/>
                    </a:ext>
                  </a:extLst>
                </a:gridCol>
                <a:gridCol w="792088">
                  <a:extLst>
                    <a:ext uri="{9D8B030D-6E8A-4147-A177-3AD203B41FA5}">
                      <a16:colId xmlns:a16="http://schemas.microsoft.com/office/drawing/2014/main" val="20007"/>
                    </a:ext>
                  </a:extLst>
                </a:gridCol>
                <a:gridCol w="792088">
                  <a:extLst>
                    <a:ext uri="{9D8B030D-6E8A-4147-A177-3AD203B41FA5}">
                      <a16:colId xmlns:a16="http://schemas.microsoft.com/office/drawing/2014/main" val="20008"/>
                    </a:ext>
                  </a:extLst>
                </a:gridCol>
                <a:gridCol w="792088">
                  <a:extLst>
                    <a:ext uri="{9D8B030D-6E8A-4147-A177-3AD203B41FA5}">
                      <a16:colId xmlns:a16="http://schemas.microsoft.com/office/drawing/2014/main" val="20009"/>
                    </a:ext>
                  </a:extLst>
                </a:gridCol>
              </a:tblGrid>
              <a:tr h="543333">
                <a:tc>
                  <a:txBody>
                    <a:bodyPr/>
                    <a:lstStyle/>
                    <a:p>
                      <a:pPr algn="ctr">
                        <a:spcAft>
                          <a:spcPts val="0"/>
                        </a:spcAft>
                      </a:pPr>
                      <a:r>
                        <a:rPr lang="en-US" sz="2400" dirty="0">
                          <a:effectLst/>
                        </a:rPr>
                        <a:t>1</a:t>
                      </a:r>
                      <a:endParaRPr lang="en-AU" sz="2800" dirty="0">
                        <a:effectLst/>
                        <a:latin typeface="Calibri"/>
                        <a:ea typeface="Dotum"/>
                        <a:cs typeface="Arial"/>
                      </a:endParaRPr>
                    </a:p>
                  </a:txBody>
                  <a:tcPr marL="68580" marR="68580" marT="0" marB="0"/>
                </a:tc>
                <a:tc>
                  <a:txBody>
                    <a:bodyPr/>
                    <a:lstStyle/>
                    <a:p>
                      <a:pPr algn="ctr">
                        <a:spcAft>
                          <a:spcPts val="0"/>
                        </a:spcAft>
                      </a:pPr>
                      <a:r>
                        <a:rPr lang="en-US" sz="2400" dirty="0">
                          <a:effectLst/>
                        </a:rPr>
                        <a:t>2</a:t>
                      </a:r>
                      <a:endParaRPr lang="en-AU" sz="2800" dirty="0">
                        <a:effectLst/>
                        <a:latin typeface="Calibri"/>
                        <a:ea typeface="Dotum"/>
                        <a:cs typeface="Arial"/>
                      </a:endParaRPr>
                    </a:p>
                  </a:txBody>
                  <a:tcPr marL="68580" marR="68580" marT="0" marB="0"/>
                </a:tc>
                <a:tc>
                  <a:txBody>
                    <a:bodyPr/>
                    <a:lstStyle/>
                    <a:p>
                      <a:pPr algn="ctr">
                        <a:spcAft>
                          <a:spcPts val="0"/>
                        </a:spcAft>
                      </a:pPr>
                      <a:r>
                        <a:rPr lang="en-US" sz="2400" dirty="0">
                          <a:effectLst/>
                        </a:rPr>
                        <a:t>3</a:t>
                      </a:r>
                      <a:endParaRPr lang="en-AU" sz="2800" dirty="0">
                        <a:effectLst/>
                        <a:latin typeface="Calibri"/>
                        <a:ea typeface="Dotum"/>
                        <a:cs typeface="Arial"/>
                      </a:endParaRPr>
                    </a:p>
                  </a:txBody>
                  <a:tcPr marL="68580" marR="68580" marT="0" marB="0"/>
                </a:tc>
                <a:tc>
                  <a:txBody>
                    <a:bodyPr/>
                    <a:lstStyle/>
                    <a:p>
                      <a:pPr algn="ctr">
                        <a:spcAft>
                          <a:spcPts val="0"/>
                        </a:spcAft>
                      </a:pPr>
                      <a:r>
                        <a:rPr lang="en-US" sz="2400" dirty="0">
                          <a:effectLst/>
                        </a:rPr>
                        <a:t>4</a:t>
                      </a:r>
                      <a:endParaRPr lang="en-AU" sz="2800" dirty="0">
                        <a:effectLst/>
                        <a:latin typeface="Calibri"/>
                        <a:ea typeface="Dotum"/>
                        <a:cs typeface="Arial"/>
                      </a:endParaRPr>
                    </a:p>
                  </a:txBody>
                  <a:tcPr marL="68580" marR="68580" marT="0" marB="0"/>
                </a:tc>
                <a:tc>
                  <a:txBody>
                    <a:bodyPr/>
                    <a:lstStyle/>
                    <a:p>
                      <a:pPr algn="ctr">
                        <a:spcAft>
                          <a:spcPts val="0"/>
                        </a:spcAft>
                      </a:pPr>
                      <a:r>
                        <a:rPr lang="en-US" sz="2400" dirty="0">
                          <a:effectLst/>
                        </a:rPr>
                        <a:t>5</a:t>
                      </a:r>
                      <a:endParaRPr lang="en-AU" sz="2800" dirty="0">
                        <a:effectLst/>
                        <a:latin typeface="Calibri"/>
                        <a:ea typeface="Dotum"/>
                        <a:cs typeface="Arial"/>
                      </a:endParaRPr>
                    </a:p>
                  </a:txBody>
                  <a:tcPr marL="68580" marR="68580" marT="0" marB="0"/>
                </a:tc>
                <a:tc>
                  <a:txBody>
                    <a:bodyPr/>
                    <a:lstStyle/>
                    <a:p>
                      <a:pPr algn="ctr">
                        <a:spcAft>
                          <a:spcPts val="0"/>
                        </a:spcAft>
                      </a:pPr>
                      <a:r>
                        <a:rPr lang="en-US" sz="2400" dirty="0">
                          <a:effectLst/>
                        </a:rPr>
                        <a:t>6</a:t>
                      </a:r>
                      <a:endParaRPr lang="en-AU" sz="2800" dirty="0">
                        <a:effectLst/>
                        <a:latin typeface="Calibri"/>
                        <a:ea typeface="Dotum"/>
                        <a:cs typeface="Arial"/>
                      </a:endParaRPr>
                    </a:p>
                  </a:txBody>
                  <a:tcPr marL="68580" marR="68580" marT="0" marB="0"/>
                </a:tc>
                <a:tc>
                  <a:txBody>
                    <a:bodyPr/>
                    <a:lstStyle/>
                    <a:p>
                      <a:pPr algn="ctr">
                        <a:spcAft>
                          <a:spcPts val="0"/>
                        </a:spcAft>
                      </a:pPr>
                      <a:r>
                        <a:rPr lang="en-US" sz="2400">
                          <a:effectLst/>
                        </a:rPr>
                        <a:t>7</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8</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9</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10</a:t>
                      </a:r>
                      <a:endParaRPr lang="en-AU" sz="2800">
                        <a:effectLst/>
                        <a:latin typeface="Calibri"/>
                        <a:ea typeface="Dotum"/>
                        <a:cs typeface="Arial"/>
                      </a:endParaRPr>
                    </a:p>
                  </a:txBody>
                  <a:tcPr marL="68580" marR="68580" marT="0" marB="0"/>
                </a:tc>
                <a:extLst>
                  <a:ext uri="{0D108BD9-81ED-4DB2-BD59-A6C34878D82A}">
                    <a16:rowId xmlns:a16="http://schemas.microsoft.com/office/drawing/2014/main" val="10000"/>
                  </a:ext>
                </a:extLst>
              </a:tr>
              <a:tr h="543333">
                <a:tc>
                  <a:txBody>
                    <a:bodyPr/>
                    <a:lstStyle/>
                    <a:p>
                      <a:pPr algn="ctr">
                        <a:spcAft>
                          <a:spcPts val="0"/>
                        </a:spcAft>
                      </a:pPr>
                      <a:r>
                        <a:rPr lang="en-US" sz="2400">
                          <a:effectLst/>
                        </a:rPr>
                        <a:t>11</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12</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13</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14</a:t>
                      </a:r>
                      <a:endParaRPr lang="en-AU" sz="2800">
                        <a:effectLst/>
                        <a:latin typeface="Calibri"/>
                        <a:ea typeface="Dotum"/>
                        <a:cs typeface="Arial"/>
                      </a:endParaRPr>
                    </a:p>
                  </a:txBody>
                  <a:tcPr marL="68580" marR="68580" marT="0" marB="0"/>
                </a:tc>
                <a:tc>
                  <a:txBody>
                    <a:bodyPr/>
                    <a:lstStyle/>
                    <a:p>
                      <a:pPr algn="ctr">
                        <a:spcAft>
                          <a:spcPts val="0"/>
                        </a:spcAft>
                      </a:pPr>
                      <a:r>
                        <a:rPr lang="en-US" sz="2400" dirty="0">
                          <a:effectLst/>
                        </a:rPr>
                        <a:t>15</a:t>
                      </a:r>
                      <a:endParaRPr lang="en-AU" sz="2800" dirty="0">
                        <a:effectLst/>
                        <a:latin typeface="Calibri"/>
                        <a:ea typeface="Dotum"/>
                        <a:cs typeface="Arial"/>
                      </a:endParaRPr>
                    </a:p>
                  </a:txBody>
                  <a:tcPr marL="68580" marR="68580" marT="0" marB="0"/>
                </a:tc>
                <a:tc>
                  <a:txBody>
                    <a:bodyPr/>
                    <a:lstStyle/>
                    <a:p>
                      <a:pPr algn="ctr">
                        <a:spcAft>
                          <a:spcPts val="0"/>
                        </a:spcAft>
                      </a:pPr>
                      <a:r>
                        <a:rPr lang="en-US" sz="2400" dirty="0">
                          <a:effectLst/>
                        </a:rPr>
                        <a:t>16</a:t>
                      </a:r>
                      <a:endParaRPr lang="en-AU" sz="2800" dirty="0">
                        <a:effectLst/>
                        <a:latin typeface="Calibri"/>
                        <a:ea typeface="Dotum"/>
                        <a:cs typeface="Arial"/>
                      </a:endParaRPr>
                    </a:p>
                  </a:txBody>
                  <a:tcPr marL="68580" marR="68580" marT="0" marB="0"/>
                </a:tc>
                <a:tc>
                  <a:txBody>
                    <a:bodyPr/>
                    <a:lstStyle/>
                    <a:p>
                      <a:pPr algn="ctr">
                        <a:spcAft>
                          <a:spcPts val="0"/>
                        </a:spcAft>
                      </a:pPr>
                      <a:r>
                        <a:rPr lang="en-US" sz="2400" dirty="0">
                          <a:effectLst/>
                        </a:rPr>
                        <a:t>17</a:t>
                      </a:r>
                      <a:endParaRPr lang="en-AU" sz="2800" dirty="0">
                        <a:effectLst/>
                        <a:latin typeface="Calibri"/>
                        <a:ea typeface="Dotum"/>
                        <a:cs typeface="Arial"/>
                      </a:endParaRPr>
                    </a:p>
                  </a:txBody>
                  <a:tcPr marL="68580" marR="68580" marT="0" marB="0"/>
                </a:tc>
                <a:tc>
                  <a:txBody>
                    <a:bodyPr/>
                    <a:lstStyle/>
                    <a:p>
                      <a:pPr algn="ctr">
                        <a:spcAft>
                          <a:spcPts val="0"/>
                        </a:spcAft>
                      </a:pPr>
                      <a:r>
                        <a:rPr lang="en-US" sz="2400" dirty="0">
                          <a:effectLst/>
                        </a:rPr>
                        <a:t>18</a:t>
                      </a:r>
                      <a:endParaRPr lang="en-AU" sz="2800" dirty="0">
                        <a:effectLst/>
                        <a:latin typeface="Calibri"/>
                        <a:ea typeface="Dotum"/>
                        <a:cs typeface="Arial"/>
                      </a:endParaRPr>
                    </a:p>
                  </a:txBody>
                  <a:tcPr marL="68580" marR="68580" marT="0" marB="0"/>
                </a:tc>
                <a:tc>
                  <a:txBody>
                    <a:bodyPr/>
                    <a:lstStyle/>
                    <a:p>
                      <a:pPr algn="ctr">
                        <a:spcAft>
                          <a:spcPts val="0"/>
                        </a:spcAft>
                      </a:pPr>
                      <a:r>
                        <a:rPr lang="en-US" sz="2400" dirty="0">
                          <a:effectLst/>
                        </a:rPr>
                        <a:t>19</a:t>
                      </a:r>
                      <a:endParaRPr lang="en-AU" sz="2800" dirty="0">
                        <a:effectLst/>
                        <a:latin typeface="Calibri"/>
                        <a:ea typeface="Dotum"/>
                        <a:cs typeface="Arial"/>
                      </a:endParaRPr>
                    </a:p>
                  </a:txBody>
                  <a:tcPr marL="68580" marR="68580" marT="0" marB="0"/>
                </a:tc>
                <a:tc>
                  <a:txBody>
                    <a:bodyPr/>
                    <a:lstStyle/>
                    <a:p>
                      <a:pPr algn="ctr">
                        <a:spcAft>
                          <a:spcPts val="0"/>
                        </a:spcAft>
                      </a:pPr>
                      <a:r>
                        <a:rPr lang="en-US" sz="2400">
                          <a:effectLst/>
                        </a:rPr>
                        <a:t>20</a:t>
                      </a:r>
                      <a:endParaRPr lang="en-AU" sz="2800">
                        <a:effectLst/>
                        <a:latin typeface="Calibri"/>
                        <a:ea typeface="Dotum"/>
                        <a:cs typeface="Arial"/>
                      </a:endParaRPr>
                    </a:p>
                  </a:txBody>
                  <a:tcPr marL="68580" marR="68580" marT="0" marB="0"/>
                </a:tc>
                <a:extLst>
                  <a:ext uri="{0D108BD9-81ED-4DB2-BD59-A6C34878D82A}">
                    <a16:rowId xmlns:a16="http://schemas.microsoft.com/office/drawing/2014/main" val="10001"/>
                  </a:ext>
                </a:extLst>
              </a:tr>
              <a:tr h="543333">
                <a:tc>
                  <a:txBody>
                    <a:bodyPr/>
                    <a:lstStyle/>
                    <a:p>
                      <a:pPr algn="ctr">
                        <a:spcAft>
                          <a:spcPts val="0"/>
                        </a:spcAft>
                      </a:pPr>
                      <a:r>
                        <a:rPr lang="en-US" sz="2400">
                          <a:effectLst/>
                        </a:rPr>
                        <a:t>21</a:t>
                      </a:r>
                      <a:endParaRPr lang="en-AU" sz="2800">
                        <a:effectLst/>
                        <a:latin typeface="Calibri"/>
                        <a:ea typeface="Dotum"/>
                        <a:cs typeface="Arial"/>
                      </a:endParaRPr>
                    </a:p>
                  </a:txBody>
                  <a:tcPr marL="68580" marR="68580" marT="0" marB="0"/>
                </a:tc>
                <a:tc>
                  <a:txBody>
                    <a:bodyPr/>
                    <a:lstStyle/>
                    <a:p>
                      <a:pPr algn="ctr">
                        <a:spcAft>
                          <a:spcPts val="0"/>
                        </a:spcAft>
                      </a:pPr>
                      <a:r>
                        <a:rPr lang="en-US" sz="2400" dirty="0">
                          <a:effectLst/>
                        </a:rPr>
                        <a:t>22</a:t>
                      </a:r>
                      <a:endParaRPr lang="en-AU" sz="2800" dirty="0">
                        <a:effectLst/>
                        <a:latin typeface="Calibri"/>
                        <a:ea typeface="Dotum"/>
                        <a:cs typeface="Arial"/>
                      </a:endParaRPr>
                    </a:p>
                  </a:txBody>
                  <a:tcPr marL="68580" marR="68580" marT="0" marB="0"/>
                </a:tc>
                <a:tc>
                  <a:txBody>
                    <a:bodyPr/>
                    <a:lstStyle/>
                    <a:p>
                      <a:pPr algn="ctr">
                        <a:spcAft>
                          <a:spcPts val="0"/>
                        </a:spcAft>
                      </a:pPr>
                      <a:r>
                        <a:rPr lang="en-US" sz="2400">
                          <a:effectLst/>
                        </a:rPr>
                        <a:t>23</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24</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25</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26</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27</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28</a:t>
                      </a:r>
                      <a:endParaRPr lang="en-AU" sz="2800">
                        <a:effectLst/>
                        <a:latin typeface="Calibri"/>
                        <a:ea typeface="Dotum"/>
                        <a:cs typeface="Arial"/>
                      </a:endParaRPr>
                    </a:p>
                  </a:txBody>
                  <a:tcPr marL="68580" marR="68580" marT="0" marB="0"/>
                </a:tc>
                <a:tc>
                  <a:txBody>
                    <a:bodyPr/>
                    <a:lstStyle/>
                    <a:p>
                      <a:pPr algn="ctr">
                        <a:spcAft>
                          <a:spcPts val="0"/>
                        </a:spcAft>
                      </a:pPr>
                      <a:r>
                        <a:rPr lang="en-US" sz="2400" dirty="0">
                          <a:effectLst/>
                        </a:rPr>
                        <a:t>29</a:t>
                      </a:r>
                      <a:endParaRPr lang="en-AU" sz="2800" dirty="0">
                        <a:effectLst/>
                        <a:latin typeface="Calibri"/>
                        <a:ea typeface="Dotum"/>
                        <a:cs typeface="Arial"/>
                      </a:endParaRPr>
                    </a:p>
                  </a:txBody>
                  <a:tcPr marL="68580" marR="68580" marT="0" marB="0"/>
                </a:tc>
                <a:tc>
                  <a:txBody>
                    <a:bodyPr/>
                    <a:lstStyle/>
                    <a:p>
                      <a:pPr algn="ctr">
                        <a:spcAft>
                          <a:spcPts val="0"/>
                        </a:spcAft>
                      </a:pPr>
                      <a:r>
                        <a:rPr lang="en-US" sz="2400" dirty="0">
                          <a:effectLst/>
                        </a:rPr>
                        <a:t>30</a:t>
                      </a:r>
                      <a:endParaRPr lang="en-AU" sz="2800" dirty="0">
                        <a:effectLst/>
                        <a:latin typeface="Calibri"/>
                        <a:ea typeface="Dotum"/>
                        <a:cs typeface="Arial"/>
                      </a:endParaRPr>
                    </a:p>
                  </a:txBody>
                  <a:tcPr marL="68580" marR="68580" marT="0" marB="0"/>
                </a:tc>
                <a:extLst>
                  <a:ext uri="{0D108BD9-81ED-4DB2-BD59-A6C34878D82A}">
                    <a16:rowId xmlns:a16="http://schemas.microsoft.com/office/drawing/2014/main" val="10002"/>
                  </a:ext>
                </a:extLst>
              </a:tr>
              <a:tr h="543333">
                <a:tc>
                  <a:txBody>
                    <a:bodyPr/>
                    <a:lstStyle/>
                    <a:p>
                      <a:pPr algn="ctr">
                        <a:spcAft>
                          <a:spcPts val="0"/>
                        </a:spcAft>
                      </a:pPr>
                      <a:r>
                        <a:rPr lang="en-US" sz="2400">
                          <a:effectLst/>
                        </a:rPr>
                        <a:t>31</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32</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33</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34</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35</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36</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37</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38</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39</a:t>
                      </a:r>
                      <a:endParaRPr lang="en-AU" sz="2800">
                        <a:effectLst/>
                        <a:latin typeface="Calibri"/>
                        <a:ea typeface="Dotum"/>
                        <a:cs typeface="Arial"/>
                      </a:endParaRPr>
                    </a:p>
                  </a:txBody>
                  <a:tcPr marL="68580" marR="68580" marT="0" marB="0"/>
                </a:tc>
                <a:tc>
                  <a:txBody>
                    <a:bodyPr/>
                    <a:lstStyle/>
                    <a:p>
                      <a:pPr algn="ctr">
                        <a:spcAft>
                          <a:spcPts val="0"/>
                        </a:spcAft>
                      </a:pPr>
                      <a:r>
                        <a:rPr lang="en-US" sz="2400" dirty="0">
                          <a:effectLst/>
                        </a:rPr>
                        <a:t>40</a:t>
                      </a:r>
                      <a:endParaRPr lang="en-AU" sz="2800" dirty="0">
                        <a:effectLst/>
                        <a:latin typeface="Calibri"/>
                        <a:ea typeface="Dotum"/>
                        <a:cs typeface="Arial"/>
                      </a:endParaRPr>
                    </a:p>
                  </a:txBody>
                  <a:tcPr marL="68580" marR="68580" marT="0" marB="0"/>
                </a:tc>
                <a:extLst>
                  <a:ext uri="{0D108BD9-81ED-4DB2-BD59-A6C34878D82A}">
                    <a16:rowId xmlns:a16="http://schemas.microsoft.com/office/drawing/2014/main" val="10003"/>
                  </a:ext>
                </a:extLst>
              </a:tr>
              <a:tr h="543333">
                <a:tc>
                  <a:txBody>
                    <a:bodyPr/>
                    <a:lstStyle/>
                    <a:p>
                      <a:pPr algn="ctr">
                        <a:spcAft>
                          <a:spcPts val="0"/>
                        </a:spcAft>
                      </a:pPr>
                      <a:r>
                        <a:rPr lang="en-US" sz="2400">
                          <a:effectLst/>
                        </a:rPr>
                        <a:t>41</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42</a:t>
                      </a:r>
                      <a:endParaRPr lang="en-AU" sz="2800">
                        <a:effectLst/>
                        <a:latin typeface="Calibri"/>
                        <a:ea typeface="Dotum"/>
                        <a:cs typeface="Arial"/>
                      </a:endParaRPr>
                    </a:p>
                  </a:txBody>
                  <a:tcPr marL="68580" marR="68580" marT="0" marB="0"/>
                </a:tc>
                <a:tc>
                  <a:txBody>
                    <a:bodyPr/>
                    <a:lstStyle/>
                    <a:p>
                      <a:pPr algn="ctr">
                        <a:spcAft>
                          <a:spcPts val="0"/>
                        </a:spcAft>
                      </a:pPr>
                      <a:r>
                        <a:rPr lang="en-US" sz="2400" dirty="0">
                          <a:effectLst/>
                        </a:rPr>
                        <a:t>43</a:t>
                      </a:r>
                      <a:endParaRPr lang="en-AU" sz="2800" dirty="0">
                        <a:effectLst/>
                        <a:latin typeface="Calibri"/>
                        <a:ea typeface="Dotum"/>
                        <a:cs typeface="Arial"/>
                      </a:endParaRPr>
                    </a:p>
                  </a:txBody>
                  <a:tcPr marL="68580" marR="68580" marT="0" marB="0"/>
                </a:tc>
                <a:tc>
                  <a:txBody>
                    <a:bodyPr/>
                    <a:lstStyle/>
                    <a:p>
                      <a:pPr algn="ctr">
                        <a:spcAft>
                          <a:spcPts val="0"/>
                        </a:spcAft>
                      </a:pPr>
                      <a:r>
                        <a:rPr lang="en-US" sz="2400">
                          <a:effectLst/>
                        </a:rPr>
                        <a:t>44</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45</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46</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47</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48</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49</a:t>
                      </a:r>
                      <a:endParaRPr lang="en-AU" sz="2800">
                        <a:effectLst/>
                        <a:latin typeface="Calibri"/>
                        <a:ea typeface="Dotum"/>
                        <a:cs typeface="Arial"/>
                      </a:endParaRPr>
                    </a:p>
                  </a:txBody>
                  <a:tcPr marL="68580" marR="68580" marT="0" marB="0"/>
                </a:tc>
                <a:tc>
                  <a:txBody>
                    <a:bodyPr/>
                    <a:lstStyle/>
                    <a:p>
                      <a:pPr algn="ctr">
                        <a:spcAft>
                          <a:spcPts val="0"/>
                        </a:spcAft>
                      </a:pPr>
                      <a:r>
                        <a:rPr lang="en-US" sz="2400" dirty="0">
                          <a:effectLst/>
                        </a:rPr>
                        <a:t>50</a:t>
                      </a:r>
                      <a:endParaRPr lang="en-AU" sz="2800" dirty="0">
                        <a:effectLst/>
                        <a:latin typeface="Calibri"/>
                        <a:ea typeface="Dotum"/>
                        <a:cs typeface="Arial"/>
                      </a:endParaRPr>
                    </a:p>
                  </a:txBody>
                  <a:tcPr marL="68580" marR="68580" marT="0" marB="0"/>
                </a:tc>
                <a:extLst>
                  <a:ext uri="{0D108BD9-81ED-4DB2-BD59-A6C34878D82A}">
                    <a16:rowId xmlns:a16="http://schemas.microsoft.com/office/drawing/2014/main" val="10004"/>
                  </a:ext>
                </a:extLst>
              </a:tr>
              <a:tr h="543333">
                <a:tc>
                  <a:txBody>
                    <a:bodyPr/>
                    <a:lstStyle/>
                    <a:p>
                      <a:pPr algn="ctr">
                        <a:spcAft>
                          <a:spcPts val="0"/>
                        </a:spcAft>
                      </a:pPr>
                      <a:r>
                        <a:rPr lang="en-US" sz="2400">
                          <a:effectLst/>
                        </a:rPr>
                        <a:t>51</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52</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53</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54</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55</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56</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57</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58</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59</a:t>
                      </a:r>
                      <a:endParaRPr lang="en-AU" sz="2800">
                        <a:effectLst/>
                        <a:latin typeface="Calibri"/>
                        <a:ea typeface="Dotum"/>
                        <a:cs typeface="Arial"/>
                      </a:endParaRPr>
                    </a:p>
                  </a:txBody>
                  <a:tcPr marL="68580" marR="68580" marT="0" marB="0"/>
                </a:tc>
                <a:tc>
                  <a:txBody>
                    <a:bodyPr/>
                    <a:lstStyle/>
                    <a:p>
                      <a:pPr algn="ctr">
                        <a:spcAft>
                          <a:spcPts val="0"/>
                        </a:spcAft>
                      </a:pPr>
                      <a:r>
                        <a:rPr lang="en-US" sz="2400" dirty="0">
                          <a:effectLst/>
                        </a:rPr>
                        <a:t>60</a:t>
                      </a:r>
                      <a:endParaRPr lang="en-AU" sz="2800" dirty="0">
                        <a:effectLst/>
                        <a:latin typeface="Calibri"/>
                        <a:ea typeface="Dotum"/>
                        <a:cs typeface="Arial"/>
                      </a:endParaRPr>
                    </a:p>
                  </a:txBody>
                  <a:tcPr marL="68580" marR="68580" marT="0" marB="0"/>
                </a:tc>
                <a:extLst>
                  <a:ext uri="{0D108BD9-81ED-4DB2-BD59-A6C34878D82A}">
                    <a16:rowId xmlns:a16="http://schemas.microsoft.com/office/drawing/2014/main" val="10005"/>
                  </a:ext>
                </a:extLst>
              </a:tr>
              <a:tr h="543333">
                <a:tc>
                  <a:txBody>
                    <a:bodyPr/>
                    <a:lstStyle/>
                    <a:p>
                      <a:pPr algn="ctr">
                        <a:spcAft>
                          <a:spcPts val="0"/>
                        </a:spcAft>
                      </a:pPr>
                      <a:r>
                        <a:rPr lang="en-US" sz="2400">
                          <a:effectLst/>
                        </a:rPr>
                        <a:t>61</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62</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63</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64</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65</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66</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67</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68</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69</a:t>
                      </a:r>
                      <a:endParaRPr lang="en-AU" sz="2800">
                        <a:effectLst/>
                        <a:latin typeface="Calibri"/>
                        <a:ea typeface="Dotum"/>
                        <a:cs typeface="Arial"/>
                      </a:endParaRPr>
                    </a:p>
                  </a:txBody>
                  <a:tcPr marL="68580" marR="68580" marT="0" marB="0"/>
                </a:tc>
                <a:tc>
                  <a:txBody>
                    <a:bodyPr/>
                    <a:lstStyle/>
                    <a:p>
                      <a:pPr algn="ctr">
                        <a:spcAft>
                          <a:spcPts val="0"/>
                        </a:spcAft>
                      </a:pPr>
                      <a:r>
                        <a:rPr lang="en-US" sz="2400" dirty="0">
                          <a:effectLst/>
                        </a:rPr>
                        <a:t>70</a:t>
                      </a:r>
                      <a:endParaRPr lang="en-AU" sz="2800" dirty="0">
                        <a:effectLst/>
                        <a:latin typeface="Calibri"/>
                        <a:ea typeface="Dotum"/>
                        <a:cs typeface="Arial"/>
                      </a:endParaRPr>
                    </a:p>
                  </a:txBody>
                  <a:tcPr marL="68580" marR="68580" marT="0" marB="0"/>
                </a:tc>
                <a:extLst>
                  <a:ext uri="{0D108BD9-81ED-4DB2-BD59-A6C34878D82A}">
                    <a16:rowId xmlns:a16="http://schemas.microsoft.com/office/drawing/2014/main" val="10006"/>
                  </a:ext>
                </a:extLst>
              </a:tr>
              <a:tr h="543333">
                <a:tc>
                  <a:txBody>
                    <a:bodyPr/>
                    <a:lstStyle/>
                    <a:p>
                      <a:pPr algn="ctr">
                        <a:spcAft>
                          <a:spcPts val="0"/>
                        </a:spcAft>
                      </a:pPr>
                      <a:r>
                        <a:rPr lang="en-US" sz="2400">
                          <a:effectLst/>
                        </a:rPr>
                        <a:t>71</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72</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73</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74</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75</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76</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77</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78</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79</a:t>
                      </a:r>
                      <a:endParaRPr lang="en-AU" sz="2800">
                        <a:effectLst/>
                        <a:latin typeface="Calibri"/>
                        <a:ea typeface="Dotum"/>
                        <a:cs typeface="Arial"/>
                      </a:endParaRPr>
                    </a:p>
                  </a:txBody>
                  <a:tcPr marL="68580" marR="68580" marT="0" marB="0"/>
                </a:tc>
                <a:tc>
                  <a:txBody>
                    <a:bodyPr/>
                    <a:lstStyle/>
                    <a:p>
                      <a:pPr algn="ctr">
                        <a:spcAft>
                          <a:spcPts val="0"/>
                        </a:spcAft>
                      </a:pPr>
                      <a:r>
                        <a:rPr lang="en-US" sz="2400" dirty="0">
                          <a:effectLst/>
                        </a:rPr>
                        <a:t>80</a:t>
                      </a:r>
                      <a:endParaRPr lang="en-AU" sz="2800" dirty="0">
                        <a:effectLst/>
                        <a:latin typeface="Calibri"/>
                        <a:ea typeface="Dotum"/>
                        <a:cs typeface="Arial"/>
                      </a:endParaRPr>
                    </a:p>
                  </a:txBody>
                  <a:tcPr marL="68580" marR="68580" marT="0" marB="0"/>
                </a:tc>
                <a:extLst>
                  <a:ext uri="{0D108BD9-81ED-4DB2-BD59-A6C34878D82A}">
                    <a16:rowId xmlns:a16="http://schemas.microsoft.com/office/drawing/2014/main" val="10007"/>
                  </a:ext>
                </a:extLst>
              </a:tr>
              <a:tr h="543333">
                <a:tc>
                  <a:txBody>
                    <a:bodyPr/>
                    <a:lstStyle/>
                    <a:p>
                      <a:pPr algn="ctr">
                        <a:spcAft>
                          <a:spcPts val="0"/>
                        </a:spcAft>
                      </a:pPr>
                      <a:r>
                        <a:rPr lang="en-US" sz="2400">
                          <a:effectLst/>
                        </a:rPr>
                        <a:t>81</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82</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83</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84</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85</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86</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87</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88</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89</a:t>
                      </a:r>
                      <a:endParaRPr lang="en-AU" sz="2800">
                        <a:effectLst/>
                        <a:latin typeface="Calibri"/>
                        <a:ea typeface="Dotum"/>
                        <a:cs typeface="Arial"/>
                      </a:endParaRPr>
                    </a:p>
                  </a:txBody>
                  <a:tcPr marL="68580" marR="68580" marT="0" marB="0"/>
                </a:tc>
                <a:tc>
                  <a:txBody>
                    <a:bodyPr/>
                    <a:lstStyle/>
                    <a:p>
                      <a:pPr algn="ctr">
                        <a:spcAft>
                          <a:spcPts val="0"/>
                        </a:spcAft>
                      </a:pPr>
                      <a:r>
                        <a:rPr lang="en-US" sz="2400" dirty="0">
                          <a:effectLst/>
                        </a:rPr>
                        <a:t>90</a:t>
                      </a:r>
                      <a:endParaRPr lang="en-AU" sz="2800" dirty="0">
                        <a:effectLst/>
                        <a:latin typeface="Calibri"/>
                        <a:ea typeface="Dotum"/>
                        <a:cs typeface="Arial"/>
                      </a:endParaRPr>
                    </a:p>
                  </a:txBody>
                  <a:tcPr marL="68580" marR="68580" marT="0" marB="0"/>
                </a:tc>
                <a:extLst>
                  <a:ext uri="{0D108BD9-81ED-4DB2-BD59-A6C34878D82A}">
                    <a16:rowId xmlns:a16="http://schemas.microsoft.com/office/drawing/2014/main" val="10008"/>
                  </a:ext>
                </a:extLst>
              </a:tr>
              <a:tr h="543333">
                <a:tc>
                  <a:txBody>
                    <a:bodyPr/>
                    <a:lstStyle/>
                    <a:p>
                      <a:pPr algn="ctr">
                        <a:spcAft>
                          <a:spcPts val="0"/>
                        </a:spcAft>
                      </a:pPr>
                      <a:r>
                        <a:rPr lang="en-US" sz="2400">
                          <a:effectLst/>
                        </a:rPr>
                        <a:t>91</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92</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93</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94</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95</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96</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97</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98</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99</a:t>
                      </a:r>
                      <a:endParaRPr lang="en-AU" sz="2800">
                        <a:effectLst/>
                        <a:latin typeface="Calibri"/>
                        <a:ea typeface="Dotum"/>
                        <a:cs typeface="Arial"/>
                      </a:endParaRPr>
                    </a:p>
                  </a:txBody>
                  <a:tcPr marL="68580" marR="68580" marT="0" marB="0"/>
                </a:tc>
                <a:tc>
                  <a:txBody>
                    <a:bodyPr/>
                    <a:lstStyle/>
                    <a:p>
                      <a:pPr algn="ctr">
                        <a:spcAft>
                          <a:spcPts val="0"/>
                        </a:spcAft>
                      </a:pPr>
                      <a:r>
                        <a:rPr lang="en-US" sz="2400" dirty="0">
                          <a:effectLst/>
                        </a:rPr>
                        <a:t>100</a:t>
                      </a:r>
                      <a:endParaRPr lang="en-AU" sz="2800" dirty="0">
                        <a:effectLst/>
                        <a:latin typeface="Calibri"/>
                        <a:ea typeface="Dotum"/>
                        <a:cs typeface="Arial"/>
                      </a:endParaRPr>
                    </a:p>
                  </a:txBody>
                  <a:tcPr marL="68580" marR="68580" marT="0" marB="0"/>
                </a:tc>
                <a:extLst>
                  <a:ext uri="{0D108BD9-81ED-4DB2-BD59-A6C34878D82A}">
                    <a16:rowId xmlns:a16="http://schemas.microsoft.com/office/drawing/2014/main" val="10009"/>
                  </a:ext>
                </a:extLst>
              </a:tr>
              <a:tr h="543333">
                <a:tc>
                  <a:txBody>
                    <a:bodyPr/>
                    <a:lstStyle/>
                    <a:p>
                      <a:pPr algn="ctr">
                        <a:spcAft>
                          <a:spcPts val="0"/>
                        </a:spcAft>
                      </a:pPr>
                      <a:r>
                        <a:rPr lang="en-US" sz="2400">
                          <a:effectLst/>
                        </a:rPr>
                        <a:t>101</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102</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103</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104</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105</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106</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107</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108</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109</a:t>
                      </a:r>
                      <a:endParaRPr lang="en-AU" sz="2800">
                        <a:effectLst/>
                        <a:latin typeface="Calibri"/>
                        <a:ea typeface="Dotum"/>
                        <a:cs typeface="Arial"/>
                      </a:endParaRPr>
                    </a:p>
                  </a:txBody>
                  <a:tcPr marL="68580" marR="68580" marT="0" marB="0"/>
                </a:tc>
                <a:tc>
                  <a:txBody>
                    <a:bodyPr/>
                    <a:lstStyle/>
                    <a:p>
                      <a:pPr algn="ctr">
                        <a:spcAft>
                          <a:spcPts val="0"/>
                        </a:spcAft>
                      </a:pPr>
                      <a:r>
                        <a:rPr lang="en-US" sz="2400" dirty="0">
                          <a:effectLst/>
                        </a:rPr>
                        <a:t>110</a:t>
                      </a:r>
                      <a:endParaRPr lang="en-AU" sz="2800" dirty="0">
                        <a:effectLst/>
                        <a:latin typeface="Calibri"/>
                        <a:ea typeface="Dotum"/>
                        <a:cs typeface="Arial"/>
                      </a:endParaRPr>
                    </a:p>
                  </a:txBody>
                  <a:tcPr marL="68580" marR="68580" marT="0" marB="0"/>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0811405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normAutofit fontScale="47500" lnSpcReduction="20000"/>
          </a:bodyPr>
          <a:lstStyle/>
          <a:p>
            <a:r>
              <a:rPr lang="en-US" dirty="0"/>
              <a:t>LEARNING TASK</a:t>
            </a:r>
          </a:p>
        </p:txBody>
      </p:sp>
      <p:sp>
        <p:nvSpPr>
          <p:cNvPr id="4" name="Text Placeholder 3"/>
          <p:cNvSpPr>
            <a:spLocks noGrp="1"/>
          </p:cNvSpPr>
          <p:nvPr>
            <p:ph type="body" sz="quarter" idx="17"/>
          </p:nvPr>
        </p:nvSpPr>
        <p:spPr>
          <a:xfrm>
            <a:off x="560436" y="447210"/>
            <a:ext cx="8044012" cy="6410789"/>
          </a:xfrm>
        </p:spPr>
        <p:txBody>
          <a:bodyPr/>
          <a:lstStyle/>
          <a:p>
            <a:pPr algn="ctr"/>
            <a:r>
              <a:rPr lang="en-US" sz="2000" dirty="0"/>
              <a:t>I am thinking of two numbers on the hundreds chart. </a:t>
            </a:r>
            <a:endParaRPr lang="en-AU" sz="2000" dirty="0"/>
          </a:p>
          <a:p>
            <a:pPr algn="ctr"/>
            <a:r>
              <a:rPr lang="en-US" sz="2000" dirty="0"/>
              <a:t>One number is 15 more than the other. </a:t>
            </a:r>
            <a:endParaRPr lang="en-AU" sz="2000" dirty="0"/>
          </a:p>
          <a:p>
            <a:pPr algn="ctr"/>
            <a:r>
              <a:rPr lang="en-US" sz="2000" dirty="0"/>
              <a:t>My numbers are two rows apart.</a:t>
            </a:r>
            <a:endParaRPr lang="en-AU" sz="2000" dirty="0"/>
          </a:p>
          <a:p>
            <a:pPr algn="ctr"/>
            <a:r>
              <a:rPr lang="en-US" sz="2000" dirty="0"/>
              <a:t>One of my numbers has a 3 in it.</a:t>
            </a:r>
            <a:endParaRPr lang="en-AU" sz="2000" dirty="0"/>
          </a:p>
          <a:p>
            <a:pPr algn="ctr"/>
            <a:r>
              <a:rPr lang="en-US" sz="2000" dirty="0"/>
              <a:t>What might be my two numbers?</a:t>
            </a:r>
            <a:endParaRPr lang="en-AU" sz="2000" dirty="0"/>
          </a:p>
          <a:p>
            <a:pPr algn="ctr"/>
            <a:r>
              <a:rPr lang="en-US" sz="2000" dirty="0"/>
              <a:t>Give as many answers as you can.</a:t>
            </a:r>
          </a:p>
        </p:txBody>
      </p:sp>
      <p:graphicFrame>
        <p:nvGraphicFramePr>
          <p:cNvPr id="7" name="Table 6"/>
          <p:cNvGraphicFramePr>
            <a:graphicFrameLocks noGrp="1"/>
          </p:cNvGraphicFramePr>
          <p:nvPr/>
        </p:nvGraphicFramePr>
        <p:xfrm>
          <a:off x="1486097" y="2996952"/>
          <a:ext cx="6192690" cy="4023360"/>
        </p:xfrm>
        <a:graphic>
          <a:graphicData uri="http://schemas.openxmlformats.org/drawingml/2006/table">
            <a:tbl>
              <a:tblPr firstRow="1" firstCol="1" bandRow="1">
                <a:tableStyleId>{5940675A-B579-460E-94D1-54222C63F5DA}</a:tableStyleId>
              </a:tblPr>
              <a:tblGrid>
                <a:gridCol w="619269">
                  <a:extLst>
                    <a:ext uri="{9D8B030D-6E8A-4147-A177-3AD203B41FA5}">
                      <a16:colId xmlns:a16="http://schemas.microsoft.com/office/drawing/2014/main" val="20000"/>
                    </a:ext>
                  </a:extLst>
                </a:gridCol>
                <a:gridCol w="619269">
                  <a:extLst>
                    <a:ext uri="{9D8B030D-6E8A-4147-A177-3AD203B41FA5}">
                      <a16:colId xmlns:a16="http://schemas.microsoft.com/office/drawing/2014/main" val="20001"/>
                    </a:ext>
                  </a:extLst>
                </a:gridCol>
                <a:gridCol w="619269">
                  <a:extLst>
                    <a:ext uri="{9D8B030D-6E8A-4147-A177-3AD203B41FA5}">
                      <a16:colId xmlns:a16="http://schemas.microsoft.com/office/drawing/2014/main" val="20002"/>
                    </a:ext>
                  </a:extLst>
                </a:gridCol>
                <a:gridCol w="619269">
                  <a:extLst>
                    <a:ext uri="{9D8B030D-6E8A-4147-A177-3AD203B41FA5}">
                      <a16:colId xmlns:a16="http://schemas.microsoft.com/office/drawing/2014/main" val="20003"/>
                    </a:ext>
                  </a:extLst>
                </a:gridCol>
                <a:gridCol w="619269">
                  <a:extLst>
                    <a:ext uri="{9D8B030D-6E8A-4147-A177-3AD203B41FA5}">
                      <a16:colId xmlns:a16="http://schemas.microsoft.com/office/drawing/2014/main" val="20004"/>
                    </a:ext>
                  </a:extLst>
                </a:gridCol>
                <a:gridCol w="619269">
                  <a:extLst>
                    <a:ext uri="{9D8B030D-6E8A-4147-A177-3AD203B41FA5}">
                      <a16:colId xmlns:a16="http://schemas.microsoft.com/office/drawing/2014/main" val="20005"/>
                    </a:ext>
                  </a:extLst>
                </a:gridCol>
                <a:gridCol w="619269">
                  <a:extLst>
                    <a:ext uri="{9D8B030D-6E8A-4147-A177-3AD203B41FA5}">
                      <a16:colId xmlns:a16="http://schemas.microsoft.com/office/drawing/2014/main" val="20006"/>
                    </a:ext>
                  </a:extLst>
                </a:gridCol>
                <a:gridCol w="619269">
                  <a:extLst>
                    <a:ext uri="{9D8B030D-6E8A-4147-A177-3AD203B41FA5}">
                      <a16:colId xmlns:a16="http://schemas.microsoft.com/office/drawing/2014/main" val="20007"/>
                    </a:ext>
                  </a:extLst>
                </a:gridCol>
                <a:gridCol w="619269">
                  <a:extLst>
                    <a:ext uri="{9D8B030D-6E8A-4147-A177-3AD203B41FA5}">
                      <a16:colId xmlns:a16="http://schemas.microsoft.com/office/drawing/2014/main" val="20008"/>
                    </a:ext>
                  </a:extLst>
                </a:gridCol>
                <a:gridCol w="619269">
                  <a:extLst>
                    <a:ext uri="{9D8B030D-6E8A-4147-A177-3AD203B41FA5}">
                      <a16:colId xmlns:a16="http://schemas.microsoft.com/office/drawing/2014/main" val="20009"/>
                    </a:ext>
                  </a:extLst>
                </a:gridCol>
              </a:tblGrid>
              <a:tr h="320763">
                <a:tc>
                  <a:txBody>
                    <a:bodyPr/>
                    <a:lstStyle/>
                    <a:p>
                      <a:pPr algn="ctr">
                        <a:spcAft>
                          <a:spcPts val="0"/>
                        </a:spcAft>
                      </a:pPr>
                      <a:r>
                        <a:rPr lang="en-US" sz="2400" dirty="0">
                          <a:effectLst/>
                        </a:rPr>
                        <a:t>1</a:t>
                      </a:r>
                      <a:endParaRPr lang="en-AU" sz="2800" dirty="0">
                        <a:effectLst/>
                        <a:latin typeface="Calibri"/>
                        <a:ea typeface="Dotum"/>
                        <a:cs typeface="Arial"/>
                      </a:endParaRPr>
                    </a:p>
                  </a:txBody>
                  <a:tcPr marL="68580" marR="68580" marT="0" marB="0"/>
                </a:tc>
                <a:tc>
                  <a:txBody>
                    <a:bodyPr/>
                    <a:lstStyle/>
                    <a:p>
                      <a:pPr algn="ctr">
                        <a:spcAft>
                          <a:spcPts val="0"/>
                        </a:spcAft>
                      </a:pPr>
                      <a:r>
                        <a:rPr lang="en-US" sz="2400" dirty="0">
                          <a:effectLst/>
                        </a:rPr>
                        <a:t>2</a:t>
                      </a:r>
                      <a:endParaRPr lang="en-AU" sz="2800" dirty="0">
                        <a:effectLst/>
                        <a:latin typeface="Calibri"/>
                        <a:ea typeface="Dotum"/>
                        <a:cs typeface="Arial"/>
                      </a:endParaRPr>
                    </a:p>
                  </a:txBody>
                  <a:tcPr marL="68580" marR="68580" marT="0" marB="0"/>
                </a:tc>
                <a:tc>
                  <a:txBody>
                    <a:bodyPr/>
                    <a:lstStyle/>
                    <a:p>
                      <a:pPr algn="ctr">
                        <a:spcAft>
                          <a:spcPts val="0"/>
                        </a:spcAft>
                      </a:pPr>
                      <a:r>
                        <a:rPr lang="en-US" sz="2400" dirty="0">
                          <a:effectLst/>
                        </a:rPr>
                        <a:t>3</a:t>
                      </a:r>
                      <a:endParaRPr lang="en-AU" sz="2800" dirty="0">
                        <a:effectLst/>
                        <a:latin typeface="Calibri"/>
                        <a:ea typeface="Dotum"/>
                        <a:cs typeface="Arial"/>
                      </a:endParaRPr>
                    </a:p>
                  </a:txBody>
                  <a:tcPr marL="68580" marR="68580" marT="0" marB="0"/>
                </a:tc>
                <a:tc>
                  <a:txBody>
                    <a:bodyPr/>
                    <a:lstStyle/>
                    <a:p>
                      <a:pPr algn="ctr">
                        <a:spcAft>
                          <a:spcPts val="0"/>
                        </a:spcAft>
                      </a:pPr>
                      <a:r>
                        <a:rPr lang="en-US" sz="2400" dirty="0">
                          <a:effectLst/>
                        </a:rPr>
                        <a:t>4</a:t>
                      </a:r>
                      <a:endParaRPr lang="en-AU" sz="2800" dirty="0">
                        <a:effectLst/>
                        <a:latin typeface="Calibri"/>
                        <a:ea typeface="Dotum"/>
                        <a:cs typeface="Arial"/>
                      </a:endParaRPr>
                    </a:p>
                  </a:txBody>
                  <a:tcPr marL="68580" marR="68580" marT="0" marB="0"/>
                </a:tc>
                <a:tc>
                  <a:txBody>
                    <a:bodyPr/>
                    <a:lstStyle/>
                    <a:p>
                      <a:pPr algn="ctr">
                        <a:spcAft>
                          <a:spcPts val="0"/>
                        </a:spcAft>
                      </a:pPr>
                      <a:r>
                        <a:rPr lang="en-US" sz="2400" dirty="0">
                          <a:effectLst/>
                        </a:rPr>
                        <a:t>5</a:t>
                      </a:r>
                      <a:endParaRPr lang="en-AU" sz="2800" dirty="0">
                        <a:effectLst/>
                        <a:latin typeface="Calibri"/>
                        <a:ea typeface="Dotum"/>
                        <a:cs typeface="Arial"/>
                      </a:endParaRPr>
                    </a:p>
                  </a:txBody>
                  <a:tcPr marL="68580" marR="68580" marT="0" marB="0"/>
                </a:tc>
                <a:tc>
                  <a:txBody>
                    <a:bodyPr/>
                    <a:lstStyle/>
                    <a:p>
                      <a:pPr algn="ctr">
                        <a:spcAft>
                          <a:spcPts val="0"/>
                        </a:spcAft>
                      </a:pPr>
                      <a:r>
                        <a:rPr lang="en-US" sz="2400" dirty="0">
                          <a:effectLst/>
                        </a:rPr>
                        <a:t>6</a:t>
                      </a:r>
                      <a:endParaRPr lang="en-AU" sz="2800" dirty="0">
                        <a:effectLst/>
                        <a:latin typeface="Calibri"/>
                        <a:ea typeface="Dotum"/>
                        <a:cs typeface="Arial"/>
                      </a:endParaRPr>
                    </a:p>
                  </a:txBody>
                  <a:tcPr marL="68580" marR="68580" marT="0" marB="0"/>
                </a:tc>
                <a:tc>
                  <a:txBody>
                    <a:bodyPr/>
                    <a:lstStyle/>
                    <a:p>
                      <a:pPr algn="ctr">
                        <a:spcAft>
                          <a:spcPts val="0"/>
                        </a:spcAft>
                      </a:pPr>
                      <a:r>
                        <a:rPr lang="en-US" sz="2400">
                          <a:effectLst/>
                        </a:rPr>
                        <a:t>7</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8</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9</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10</a:t>
                      </a:r>
                      <a:endParaRPr lang="en-AU" sz="2800">
                        <a:effectLst/>
                        <a:latin typeface="Calibri"/>
                        <a:ea typeface="Dotum"/>
                        <a:cs typeface="Arial"/>
                      </a:endParaRPr>
                    </a:p>
                  </a:txBody>
                  <a:tcPr marL="68580" marR="68580" marT="0" marB="0"/>
                </a:tc>
                <a:extLst>
                  <a:ext uri="{0D108BD9-81ED-4DB2-BD59-A6C34878D82A}">
                    <a16:rowId xmlns:a16="http://schemas.microsoft.com/office/drawing/2014/main" val="10000"/>
                  </a:ext>
                </a:extLst>
              </a:tr>
              <a:tr h="320763">
                <a:tc>
                  <a:txBody>
                    <a:bodyPr/>
                    <a:lstStyle/>
                    <a:p>
                      <a:pPr algn="ctr">
                        <a:spcAft>
                          <a:spcPts val="0"/>
                        </a:spcAft>
                      </a:pPr>
                      <a:r>
                        <a:rPr lang="en-US" sz="2400">
                          <a:effectLst/>
                        </a:rPr>
                        <a:t>11</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12</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13</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14</a:t>
                      </a:r>
                      <a:endParaRPr lang="en-AU" sz="2800">
                        <a:effectLst/>
                        <a:latin typeface="Calibri"/>
                        <a:ea typeface="Dotum"/>
                        <a:cs typeface="Arial"/>
                      </a:endParaRPr>
                    </a:p>
                  </a:txBody>
                  <a:tcPr marL="68580" marR="68580" marT="0" marB="0"/>
                </a:tc>
                <a:tc>
                  <a:txBody>
                    <a:bodyPr/>
                    <a:lstStyle/>
                    <a:p>
                      <a:pPr algn="ctr">
                        <a:spcAft>
                          <a:spcPts val="0"/>
                        </a:spcAft>
                      </a:pPr>
                      <a:r>
                        <a:rPr lang="en-US" sz="2400" dirty="0">
                          <a:effectLst/>
                        </a:rPr>
                        <a:t>15</a:t>
                      </a:r>
                      <a:endParaRPr lang="en-AU" sz="2800" dirty="0">
                        <a:effectLst/>
                        <a:latin typeface="Calibri"/>
                        <a:ea typeface="Dotum"/>
                        <a:cs typeface="Arial"/>
                      </a:endParaRPr>
                    </a:p>
                  </a:txBody>
                  <a:tcPr marL="68580" marR="68580" marT="0" marB="0"/>
                </a:tc>
                <a:tc>
                  <a:txBody>
                    <a:bodyPr/>
                    <a:lstStyle/>
                    <a:p>
                      <a:pPr algn="ctr">
                        <a:spcAft>
                          <a:spcPts val="0"/>
                        </a:spcAft>
                      </a:pPr>
                      <a:r>
                        <a:rPr lang="en-US" sz="2400" dirty="0">
                          <a:effectLst/>
                        </a:rPr>
                        <a:t>16</a:t>
                      </a:r>
                      <a:endParaRPr lang="en-AU" sz="2800" dirty="0">
                        <a:effectLst/>
                        <a:latin typeface="Calibri"/>
                        <a:ea typeface="Dotum"/>
                        <a:cs typeface="Arial"/>
                      </a:endParaRPr>
                    </a:p>
                  </a:txBody>
                  <a:tcPr marL="68580" marR="68580" marT="0" marB="0"/>
                </a:tc>
                <a:tc>
                  <a:txBody>
                    <a:bodyPr/>
                    <a:lstStyle/>
                    <a:p>
                      <a:pPr algn="ctr">
                        <a:spcAft>
                          <a:spcPts val="0"/>
                        </a:spcAft>
                      </a:pPr>
                      <a:r>
                        <a:rPr lang="en-US" sz="2400" dirty="0">
                          <a:effectLst/>
                        </a:rPr>
                        <a:t>17</a:t>
                      </a:r>
                      <a:endParaRPr lang="en-AU" sz="2800" dirty="0">
                        <a:effectLst/>
                        <a:latin typeface="Calibri"/>
                        <a:ea typeface="Dotum"/>
                        <a:cs typeface="Arial"/>
                      </a:endParaRPr>
                    </a:p>
                  </a:txBody>
                  <a:tcPr marL="68580" marR="68580" marT="0" marB="0"/>
                </a:tc>
                <a:tc>
                  <a:txBody>
                    <a:bodyPr/>
                    <a:lstStyle/>
                    <a:p>
                      <a:pPr algn="ctr">
                        <a:spcAft>
                          <a:spcPts val="0"/>
                        </a:spcAft>
                      </a:pPr>
                      <a:r>
                        <a:rPr lang="en-US" sz="2400" dirty="0">
                          <a:effectLst/>
                        </a:rPr>
                        <a:t>18</a:t>
                      </a:r>
                      <a:endParaRPr lang="en-AU" sz="2800" dirty="0">
                        <a:effectLst/>
                        <a:latin typeface="Calibri"/>
                        <a:ea typeface="Dotum"/>
                        <a:cs typeface="Arial"/>
                      </a:endParaRPr>
                    </a:p>
                  </a:txBody>
                  <a:tcPr marL="68580" marR="68580" marT="0" marB="0"/>
                </a:tc>
                <a:tc>
                  <a:txBody>
                    <a:bodyPr/>
                    <a:lstStyle/>
                    <a:p>
                      <a:pPr algn="ctr">
                        <a:spcAft>
                          <a:spcPts val="0"/>
                        </a:spcAft>
                      </a:pPr>
                      <a:r>
                        <a:rPr lang="en-US" sz="2400" dirty="0">
                          <a:effectLst/>
                        </a:rPr>
                        <a:t>19</a:t>
                      </a:r>
                      <a:endParaRPr lang="en-AU" sz="2800" dirty="0">
                        <a:effectLst/>
                        <a:latin typeface="Calibri"/>
                        <a:ea typeface="Dotum"/>
                        <a:cs typeface="Arial"/>
                      </a:endParaRPr>
                    </a:p>
                  </a:txBody>
                  <a:tcPr marL="68580" marR="68580" marT="0" marB="0"/>
                </a:tc>
                <a:tc>
                  <a:txBody>
                    <a:bodyPr/>
                    <a:lstStyle/>
                    <a:p>
                      <a:pPr algn="ctr">
                        <a:spcAft>
                          <a:spcPts val="0"/>
                        </a:spcAft>
                      </a:pPr>
                      <a:r>
                        <a:rPr lang="en-US" sz="2400">
                          <a:effectLst/>
                        </a:rPr>
                        <a:t>20</a:t>
                      </a:r>
                      <a:endParaRPr lang="en-AU" sz="2800">
                        <a:effectLst/>
                        <a:latin typeface="Calibri"/>
                        <a:ea typeface="Dotum"/>
                        <a:cs typeface="Arial"/>
                      </a:endParaRPr>
                    </a:p>
                  </a:txBody>
                  <a:tcPr marL="68580" marR="68580" marT="0" marB="0"/>
                </a:tc>
                <a:extLst>
                  <a:ext uri="{0D108BD9-81ED-4DB2-BD59-A6C34878D82A}">
                    <a16:rowId xmlns:a16="http://schemas.microsoft.com/office/drawing/2014/main" val="10001"/>
                  </a:ext>
                </a:extLst>
              </a:tr>
              <a:tr h="320763">
                <a:tc>
                  <a:txBody>
                    <a:bodyPr/>
                    <a:lstStyle/>
                    <a:p>
                      <a:pPr algn="ctr">
                        <a:spcAft>
                          <a:spcPts val="0"/>
                        </a:spcAft>
                      </a:pPr>
                      <a:r>
                        <a:rPr lang="en-US" sz="2400">
                          <a:effectLst/>
                        </a:rPr>
                        <a:t>21</a:t>
                      </a:r>
                      <a:endParaRPr lang="en-AU" sz="2800">
                        <a:effectLst/>
                        <a:latin typeface="Calibri"/>
                        <a:ea typeface="Dotum"/>
                        <a:cs typeface="Arial"/>
                      </a:endParaRPr>
                    </a:p>
                  </a:txBody>
                  <a:tcPr marL="68580" marR="68580" marT="0" marB="0"/>
                </a:tc>
                <a:tc>
                  <a:txBody>
                    <a:bodyPr/>
                    <a:lstStyle/>
                    <a:p>
                      <a:pPr algn="ctr">
                        <a:spcAft>
                          <a:spcPts val="0"/>
                        </a:spcAft>
                      </a:pPr>
                      <a:r>
                        <a:rPr lang="en-US" sz="2400" dirty="0">
                          <a:effectLst/>
                        </a:rPr>
                        <a:t>22</a:t>
                      </a:r>
                      <a:endParaRPr lang="en-AU" sz="2800" dirty="0">
                        <a:effectLst/>
                        <a:latin typeface="Calibri"/>
                        <a:ea typeface="Dotum"/>
                        <a:cs typeface="Arial"/>
                      </a:endParaRPr>
                    </a:p>
                  </a:txBody>
                  <a:tcPr marL="68580" marR="68580" marT="0" marB="0"/>
                </a:tc>
                <a:tc>
                  <a:txBody>
                    <a:bodyPr/>
                    <a:lstStyle/>
                    <a:p>
                      <a:pPr algn="ctr">
                        <a:spcAft>
                          <a:spcPts val="0"/>
                        </a:spcAft>
                      </a:pPr>
                      <a:r>
                        <a:rPr lang="en-US" sz="2400">
                          <a:effectLst/>
                        </a:rPr>
                        <a:t>23</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24</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25</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26</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27</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28</a:t>
                      </a:r>
                      <a:endParaRPr lang="en-AU" sz="2800">
                        <a:effectLst/>
                        <a:latin typeface="Calibri"/>
                        <a:ea typeface="Dotum"/>
                        <a:cs typeface="Arial"/>
                      </a:endParaRPr>
                    </a:p>
                  </a:txBody>
                  <a:tcPr marL="68580" marR="68580" marT="0" marB="0"/>
                </a:tc>
                <a:tc>
                  <a:txBody>
                    <a:bodyPr/>
                    <a:lstStyle/>
                    <a:p>
                      <a:pPr algn="ctr">
                        <a:spcAft>
                          <a:spcPts val="0"/>
                        </a:spcAft>
                      </a:pPr>
                      <a:r>
                        <a:rPr lang="en-US" sz="2400" dirty="0">
                          <a:effectLst/>
                        </a:rPr>
                        <a:t>29</a:t>
                      </a:r>
                      <a:endParaRPr lang="en-AU" sz="2800" dirty="0">
                        <a:effectLst/>
                        <a:latin typeface="Calibri"/>
                        <a:ea typeface="Dotum"/>
                        <a:cs typeface="Arial"/>
                      </a:endParaRPr>
                    </a:p>
                  </a:txBody>
                  <a:tcPr marL="68580" marR="68580" marT="0" marB="0"/>
                </a:tc>
                <a:tc>
                  <a:txBody>
                    <a:bodyPr/>
                    <a:lstStyle/>
                    <a:p>
                      <a:pPr algn="ctr">
                        <a:spcAft>
                          <a:spcPts val="0"/>
                        </a:spcAft>
                      </a:pPr>
                      <a:r>
                        <a:rPr lang="en-US" sz="2400" dirty="0">
                          <a:effectLst/>
                        </a:rPr>
                        <a:t>30</a:t>
                      </a:r>
                      <a:endParaRPr lang="en-AU" sz="2800" dirty="0">
                        <a:effectLst/>
                        <a:latin typeface="Calibri"/>
                        <a:ea typeface="Dotum"/>
                        <a:cs typeface="Arial"/>
                      </a:endParaRPr>
                    </a:p>
                  </a:txBody>
                  <a:tcPr marL="68580" marR="68580" marT="0" marB="0"/>
                </a:tc>
                <a:extLst>
                  <a:ext uri="{0D108BD9-81ED-4DB2-BD59-A6C34878D82A}">
                    <a16:rowId xmlns:a16="http://schemas.microsoft.com/office/drawing/2014/main" val="10002"/>
                  </a:ext>
                </a:extLst>
              </a:tr>
              <a:tr h="320763">
                <a:tc>
                  <a:txBody>
                    <a:bodyPr/>
                    <a:lstStyle/>
                    <a:p>
                      <a:pPr algn="ctr">
                        <a:spcAft>
                          <a:spcPts val="0"/>
                        </a:spcAft>
                      </a:pPr>
                      <a:r>
                        <a:rPr lang="en-US" sz="2400">
                          <a:effectLst/>
                        </a:rPr>
                        <a:t>31</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32</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33</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34</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35</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36</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37</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38</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39</a:t>
                      </a:r>
                      <a:endParaRPr lang="en-AU" sz="2800">
                        <a:effectLst/>
                        <a:latin typeface="Calibri"/>
                        <a:ea typeface="Dotum"/>
                        <a:cs typeface="Arial"/>
                      </a:endParaRPr>
                    </a:p>
                  </a:txBody>
                  <a:tcPr marL="68580" marR="68580" marT="0" marB="0"/>
                </a:tc>
                <a:tc>
                  <a:txBody>
                    <a:bodyPr/>
                    <a:lstStyle/>
                    <a:p>
                      <a:pPr algn="ctr">
                        <a:spcAft>
                          <a:spcPts val="0"/>
                        </a:spcAft>
                      </a:pPr>
                      <a:r>
                        <a:rPr lang="en-US" sz="2400" dirty="0">
                          <a:effectLst/>
                        </a:rPr>
                        <a:t>40</a:t>
                      </a:r>
                      <a:endParaRPr lang="en-AU" sz="2800" dirty="0">
                        <a:effectLst/>
                        <a:latin typeface="Calibri"/>
                        <a:ea typeface="Dotum"/>
                        <a:cs typeface="Arial"/>
                      </a:endParaRPr>
                    </a:p>
                  </a:txBody>
                  <a:tcPr marL="68580" marR="68580" marT="0" marB="0"/>
                </a:tc>
                <a:extLst>
                  <a:ext uri="{0D108BD9-81ED-4DB2-BD59-A6C34878D82A}">
                    <a16:rowId xmlns:a16="http://schemas.microsoft.com/office/drawing/2014/main" val="10003"/>
                  </a:ext>
                </a:extLst>
              </a:tr>
              <a:tr h="320763">
                <a:tc>
                  <a:txBody>
                    <a:bodyPr/>
                    <a:lstStyle/>
                    <a:p>
                      <a:pPr algn="ctr">
                        <a:spcAft>
                          <a:spcPts val="0"/>
                        </a:spcAft>
                      </a:pPr>
                      <a:r>
                        <a:rPr lang="en-US" sz="2400">
                          <a:effectLst/>
                        </a:rPr>
                        <a:t>41</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42</a:t>
                      </a:r>
                      <a:endParaRPr lang="en-AU" sz="2800">
                        <a:effectLst/>
                        <a:latin typeface="Calibri"/>
                        <a:ea typeface="Dotum"/>
                        <a:cs typeface="Arial"/>
                      </a:endParaRPr>
                    </a:p>
                  </a:txBody>
                  <a:tcPr marL="68580" marR="68580" marT="0" marB="0"/>
                </a:tc>
                <a:tc>
                  <a:txBody>
                    <a:bodyPr/>
                    <a:lstStyle/>
                    <a:p>
                      <a:pPr algn="ctr">
                        <a:spcAft>
                          <a:spcPts val="0"/>
                        </a:spcAft>
                      </a:pPr>
                      <a:r>
                        <a:rPr lang="en-US" sz="2400" dirty="0">
                          <a:effectLst/>
                        </a:rPr>
                        <a:t>43</a:t>
                      </a:r>
                      <a:endParaRPr lang="en-AU" sz="2800" dirty="0">
                        <a:effectLst/>
                        <a:latin typeface="Calibri"/>
                        <a:ea typeface="Dotum"/>
                        <a:cs typeface="Arial"/>
                      </a:endParaRPr>
                    </a:p>
                  </a:txBody>
                  <a:tcPr marL="68580" marR="68580" marT="0" marB="0"/>
                </a:tc>
                <a:tc>
                  <a:txBody>
                    <a:bodyPr/>
                    <a:lstStyle/>
                    <a:p>
                      <a:pPr algn="ctr">
                        <a:spcAft>
                          <a:spcPts val="0"/>
                        </a:spcAft>
                      </a:pPr>
                      <a:r>
                        <a:rPr lang="en-US" sz="2400">
                          <a:effectLst/>
                        </a:rPr>
                        <a:t>44</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45</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46</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47</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48</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49</a:t>
                      </a:r>
                      <a:endParaRPr lang="en-AU" sz="2800">
                        <a:effectLst/>
                        <a:latin typeface="Calibri"/>
                        <a:ea typeface="Dotum"/>
                        <a:cs typeface="Arial"/>
                      </a:endParaRPr>
                    </a:p>
                  </a:txBody>
                  <a:tcPr marL="68580" marR="68580" marT="0" marB="0"/>
                </a:tc>
                <a:tc>
                  <a:txBody>
                    <a:bodyPr/>
                    <a:lstStyle/>
                    <a:p>
                      <a:pPr algn="ctr">
                        <a:spcAft>
                          <a:spcPts val="0"/>
                        </a:spcAft>
                      </a:pPr>
                      <a:r>
                        <a:rPr lang="en-US" sz="2400" dirty="0">
                          <a:effectLst/>
                        </a:rPr>
                        <a:t>50</a:t>
                      </a:r>
                      <a:endParaRPr lang="en-AU" sz="2800" dirty="0">
                        <a:effectLst/>
                        <a:latin typeface="Calibri"/>
                        <a:ea typeface="Dotum"/>
                        <a:cs typeface="Arial"/>
                      </a:endParaRPr>
                    </a:p>
                  </a:txBody>
                  <a:tcPr marL="68580" marR="68580" marT="0" marB="0"/>
                </a:tc>
                <a:extLst>
                  <a:ext uri="{0D108BD9-81ED-4DB2-BD59-A6C34878D82A}">
                    <a16:rowId xmlns:a16="http://schemas.microsoft.com/office/drawing/2014/main" val="10004"/>
                  </a:ext>
                </a:extLst>
              </a:tr>
              <a:tr h="320763">
                <a:tc>
                  <a:txBody>
                    <a:bodyPr/>
                    <a:lstStyle/>
                    <a:p>
                      <a:pPr algn="ctr">
                        <a:spcAft>
                          <a:spcPts val="0"/>
                        </a:spcAft>
                      </a:pPr>
                      <a:r>
                        <a:rPr lang="en-US" sz="2400">
                          <a:effectLst/>
                        </a:rPr>
                        <a:t>51</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52</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53</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54</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55</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56</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57</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58</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59</a:t>
                      </a:r>
                      <a:endParaRPr lang="en-AU" sz="2800">
                        <a:effectLst/>
                        <a:latin typeface="Calibri"/>
                        <a:ea typeface="Dotum"/>
                        <a:cs typeface="Arial"/>
                      </a:endParaRPr>
                    </a:p>
                  </a:txBody>
                  <a:tcPr marL="68580" marR="68580" marT="0" marB="0"/>
                </a:tc>
                <a:tc>
                  <a:txBody>
                    <a:bodyPr/>
                    <a:lstStyle/>
                    <a:p>
                      <a:pPr algn="ctr">
                        <a:spcAft>
                          <a:spcPts val="0"/>
                        </a:spcAft>
                      </a:pPr>
                      <a:r>
                        <a:rPr lang="en-US" sz="2400" dirty="0">
                          <a:effectLst/>
                        </a:rPr>
                        <a:t>60</a:t>
                      </a:r>
                      <a:endParaRPr lang="en-AU" sz="2800" dirty="0">
                        <a:effectLst/>
                        <a:latin typeface="Calibri"/>
                        <a:ea typeface="Dotum"/>
                        <a:cs typeface="Arial"/>
                      </a:endParaRPr>
                    </a:p>
                  </a:txBody>
                  <a:tcPr marL="68580" marR="68580" marT="0" marB="0"/>
                </a:tc>
                <a:extLst>
                  <a:ext uri="{0D108BD9-81ED-4DB2-BD59-A6C34878D82A}">
                    <a16:rowId xmlns:a16="http://schemas.microsoft.com/office/drawing/2014/main" val="10005"/>
                  </a:ext>
                </a:extLst>
              </a:tr>
              <a:tr h="320763">
                <a:tc>
                  <a:txBody>
                    <a:bodyPr/>
                    <a:lstStyle/>
                    <a:p>
                      <a:pPr algn="ctr">
                        <a:spcAft>
                          <a:spcPts val="0"/>
                        </a:spcAft>
                      </a:pPr>
                      <a:r>
                        <a:rPr lang="en-US" sz="2400">
                          <a:effectLst/>
                        </a:rPr>
                        <a:t>61</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62</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63</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64</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65</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66</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67</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68</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69</a:t>
                      </a:r>
                      <a:endParaRPr lang="en-AU" sz="2800">
                        <a:effectLst/>
                        <a:latin typeface="Calibri"/>
                        <a:ea typeface="Dotum"/>
                        <a:cs typeface="Arial"/>
                      </a:endParaRPr>
                    </a:p>
                  </a:txBody>
                  <a:tcPr marL="68580" marR="68580" marT="0" marB="0"/>
                </a:tc>
                <a:tc>
                  <a:txBody>
                    <a:bodyPr/>
                    <a:lstStyle/>
                    <a:p>
                      <a:pPr algn="ctr">
                        <a:spcAft>
                          <a:spcPts val="0"/>
                        </a:spcAft>
                      </a:pPr>
                      <a:r>
                        <a:rPr lang="en-US" sz="2400" dirty="0">
                          <a:effectLst/>
                        </a:rPr>
                        <a:t>70</a:t>
                      </a:r>
                      <a:endParaRPr lang="en-AU" sz="2800" dirty="0">
                        <a:effectLst/>
                        <a:latin typeface="Calibri"/>
                        <a:ea typeface="Dotum"/>
                        <a:cs typeface="Arial"/>
                      </a:endParaRPr>
                    </a:p>
                  </a:txBody>
                  <a:tcPr marL="68580" marR="68580" marT="0" marB="0"/>
                </a:tc>
                <a:extLst>
                  <a:ext uri="{0D108BD9-81ED-4DB2-BD59-A6C34878D82A}">
                    <a16:rowId xmlns:a16="http://schemas.microsoft.com/office/drawing/2014/main" val="10006"/>
                  </a:ext>
                </a:extLst>
              </a:tr>
              <a:tr h="320763">
                <a:tc>
                  <a:txBody>
                    <a:bodyPr/>
                    <a:lstStyle/>
                    <a:p>
                      <a:pPr algn="ctr">
                        <a:spcAft>
                          <a:spcPts val="0"/>
                        </a:spcAft>
                      </a:pPr>
                      <a:r>
                        <a:rPr lang="en-US" sz="2400">
                          <a:effectLst/>
                        </a:rPr>
                        <a:t>71</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72</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73</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74</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75</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76</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77</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78</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79</a:t>
                      </a:r>
                      <a:endParaRPr lang="en-AU" sz="2800">
                        <a:effectLst/>
                        <a:latin typeface="Calibri"/>
                        <a:ea typeface="Dotum"/>
                        <a:cs typeface="Arial"/>
                      </a:endParaRPr>
                    </a:p>
                  </a:txBody>
                  <a:tcPr marL="68580" marR="68580" marT="0" marB="0"/>
                </a:tc>
                <a:tc>
                  <a:txBody>
                    <a:bodyPr/>
                    <a:lstStyle/>
                    <a:p>
                      <a:pPr algn="ctr">
                        <a:spcAft>
                          <a:spcPts val="0"/>
                        </a:spcAft>
                      </a:pPr>
                      <a:r>
                        <a:rPr lang="en-US" sz="2400" dirty="0">
                          <a:effectLst/>
                        </a:rPr>
                        <a:t>80</a:t>
                      </a:r>
                      <a:endParaRPr lang="en-AU" sz="2800" dirty="0">
                        <a:effectLst/>
                        <a:latin typeface="Calibri"/>
                        <a:ea typeface="Dotum"/>
                        <a:cs typeface="Arial"/>
                      </a:endParaRPr>
                    </a:p>
                  </a:txBody>
                  <a:tcPr marL="68580" marR="68580" marT="0" marB="0"/>
                </a:tc>
                <a:extLst>
                  <a:ext uri="{0D108BD9-81ED-4DB2-BD59-A6C34878D82A}">
                    <a16:rowId xmlns:a16="http://schemas.microsoft.com/office/drawing/2014/main" val="10007"/>
                  </a:ext>
                </a:extLst>
              </a:tr>
              <a:tr h="320763">
                <a:tc>
                  <a:txBody>
                    <a:bodyPr/>
                    <a:lstStyle/>
                    <a:p>
                      <a:pPr algn="ctr">
                        <a:spcAft>
                          <a:spcPts val="0"/>
                        </a:spcAft>
                      </a:pPr>
                      <a:r>
                        <a:rPr lang="en-US" sz="2400">
                          <a:effectLst/>
                        </a:rPr>
                        <a:t>81</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82</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83</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84</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85</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86</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87</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88</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89</a:t>
                      </a:r>
                      <a:endParaRPr lang="en-AU" sz="2800">
                        <a:effectLst/>
                        <a:latin typeface="Calibri"/>
                        <a:ea typeface="Dotum"/>
                        <a:cs typeface="Arial"/>
                      </a:endParaRPr>
                    </a:p>
                  </a:txBody>
                  <a:tcPr marL="68580" marR="68580" marT="0" marB="0"/>
                </a:tc>
                <a:tc>
                  <a:txBody>
                    <a:bodyPr/>
                    <a:lstStyle/>
                    <a:p>
                      <a:pPr algn="ctr">
                        <a:spcAft>
                          <a:spcPts val="0"/>
                        </a:spcAft>
                      </a:pPr>
                      <a:r>
                        <a:rPr lang="en-US" sz="2400" dirty="0">
                          <a:effectLst/>
                        </a:rPr>
                        <a:t>90</a:t>
                      </a:r>
                      <a:endParaRPr lang="en-AU" sz="2800" dirty="0">
                        <a:effectLst/>
                        <a:latin typeface="Calibri"/>
                        <a:ea typeface="Dotum"/>
                        <a:cs typeface="Arial"/>
                      </a:endParaRPr>
                    </a:p>
                  </a:txBody>
                  <a:tcPr marL="68580" marR="68580" marT="0" marB="0"/>
                </a:tc>
                <a:extLst>
                  <a:ext uri="{0D108BD9-81ED-4DB2-BD59-A6C34878D82A}">
                    <a16:rowId xmlns:a16="http://schemas.microsoft.com/office/drawing/2014/main" val="10008"/>
                  </a:ext>
                </a:extLst>
              </a:tr>
              <a:tr h="320763">
                <a:tc>
                  <a:txBody>
                    <a:bodyPr/>
                    <a:lstStyle/>
                    <a:p>
                      <a:pPr algn="ctr">
                        <a:spcAft>
                          <a:spcPts val="0"/>
                        </a:spcAft>
                      </a:pPr>
                      <a:r>
                        <a:rPr lang="en-US" sz="2400">
                          <a:effectLst/>
                        </a:rPr>
                        <a:t>91</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92</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93</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94</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95</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96</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97</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98</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99</a:t>
                      </a:r>
                      <a:endParaRPr lang="en-AU" sz="2800">
                        <a:effectLst/>
                        <a:latin typeface="Calibri"/>
                        <a:ea typeface="Dotum"/>
                        <a:cs typeface="Arial"/>
                      </a:endParaRPr>
                    </a:p>
                  </a:txBody>
                  <a:tcPr marL="68580" marR="68580" marT="0" marB="0"/>
                </a:tc>
                <a:tc>
                  <a:txBody>
                    <a:bodyPr/>
                    <a:lstStyle/>
                    <a:p>
                      <a:pPr algn="ctr">
                        <a:spcAft>
                          <a:spcPts val="0"/>
                        </a:spcAft>
                      </a:pPr>
                      <a:r>
                        <a:rPr lang="en-US" sz="2400" dirty="0">
                          <a:effectLst/>
                        </a:rPr>
                        <a:t>100</a:t>
                      </a:r>
                      <a:endParaRPr lang="en-AU" sz="2800" dirty="0">
                        <a:effectLst/>
                        <a:latin typeface="Calibri"/>
                        <a:ea typeface="Dotum"/>
                        <a:cs typeface="Arial"/>
                      </a:endParaRPr>
                    </a:p>
                  </a:txBody>
                  <a:tcPr marL="68580" marR="68580" marT="0" marB="0"/>
                </a:tc>
                <a:extLst>
                  <a:ext uri="{0D108BD9-81ED-4DB2-BD59-A6C34878D82A}">
                    <a16:rowId xmlns:a16="http://schemas.microsoft.com/office/drawing/2014/main" val="10009"/>
                  </a:ext>
                </a:extLst>
              </a:tr>
              <a:tr h="320763">
                <a:tc>
                  <a:txBody>
                    <a:bodyPr/>
                    <a:lstStyle/>
                    <a:p>
                      <a:pPr algn="ctr">
                        <a:spcAft>
                          <a:spcPts val="0"/>
                        </a:spcAft>
                      </a:pPr>
                      <a:r>
                        <a:rPr lang="en-US" sz="2400">
                          <a:effectLst/>
                        </a:rPr>
                        <a:t>101</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102</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103</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104</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105</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106</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107</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108</a:t>
                      </a:r>
                      <a:endParaRPr lang="en-AU" sz="2800">
                        <a:effectLst/>
                        <a:latin typeface="Calibri"/>
                        <a:ea typeface="Dotum"/>
                        <a:cs typeface="Arial"/>
                      </a:endParaRPr>
                    </a:p>
                  </a:txBody>
                  <a:tcPr marL="68580" marR="68580" marT="0" marB="0"/>
                </a:tc>
                <a:tc>
                  <a:txBody>
                    <a:bodyPr/>
                    <a:lstStyle/>
                    <a:p>
                      <a:pPr algn="ctr">
                        <a:spcAft>
                          <a:spcPts val="0"/>
                        </a:spcAft>
                      </a:pPr>
                      <a:r>
                        <a:rPr lang="en-US" sz="2400">
                          <a:effectLst/>
                        </a:rPr>
                        <a:t>109</a:t>
                      </a:r>
                      <a:endParaRPr lang="en-AU" sz="2800">
                        <a:effectLst/>
                        <a:latin typeface="Calibri"/>
                        <a:ea typeface="Dotum"/>
                        <a:cs typeface="Arial"/>
                      </a:endParaRPr>
                    </a:p>
                  </a:txBody>
                  <a:tcPr marL="68580" marR="68580" marT="0" marB="0"/>
                </a:tc>
                <a:tc>
                  <a:txBody>
                    <a:bodyPr/>
                    <a:lstStyle/>
                    <a:p>
                      <a:pPr algn="ctr">
                        <a:spcAft>
                          <a:spcPts val="0"/>
                        </a:spcAft>
                      </a:pPr>
                      <a:r>
                        <a:rPr lang="en-US" sz="2400" dirty="0">
                          <a:effectLst/>
                        </a:rPr>
                        <a:t>110</a:t>
                      </a:r>
                      <a:endParaRPr lang="en-AU" sz="2800" dirty="0">
                        <a:effectLst/>
                        <a:latin typeface="Calibri"/>
                        <a:ea typeface="Dotum"/>
                        <a:cs typeface="Arial"/>
                      </a:endParaRPr>
                    </a:p>
                  </a:txBody>
                  <a:tcPr marL="68580" marR="68580" marT="0" marB="0"/>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6114476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normAutofit fontScale="47500" lnSpcReduction="20000"/>
          </a:bodyPr>
          <a:lstStyle/>
          <a:p>
            <a:r>
              <a:rPr lang="en-AU" dirty="0"/>
              <a:t>ENABLING PROMPTS</a:t>
            </a:r>
          </a:p>
        </p:txBody>
      </p:sp>
      <p:sp>
        <p:nvSpPr>
          <p:cNvPr id="4" name="Text Placeholder 3"/>
          <p:cNvSpPr>
            <a:spLocks noGrp="1"/>
          </p:cNvSpPr>
          <p:nvPr>
            <p:ph type="body" sz="quarter" idx="17"/>
          </p:nvPr>
        </p:nvSpPr>
        <p:spPr/>
        <p:txBody>
          <a:bodyPr/>
          <a:lstStyle/>
          <a:p>
            <a:pPr marL="0" indent="0">
              <a:lnSpc>
                <a:spcPct val="150000"/>
              </a:lnSpc>
              <a:buNone/>
            </a:pPr>
            <a:r>
              <a:rPr lang="en-AU" dirty="0"/>
              <a:t>I am thinking of two numbers on the hundreds chart. </a:t>
            </a:r>
          </a:p>
          <a:p>
            <a:pPr marL="0" indent="0">
              <a:lnSpc>
                <a:spcPct val="150000"/>
              </a:lnSpc>
              <a:buNone/>
            </a:pPr>
            <a:r>
              <a:rPr lang="en-AU" dirty="0"/>
              <a:t>One number is 5 more than the other. </a:t>
            </a:r>
          </a:p>
          <a:p>
            <a:pPr marL="0" indent="0">
              <a:lnSpc>
                <a:spcPct val="150000"/>
              </a:lnSpc>
              <a:buNone/>
            </a:pPr>
            <a:r>
              <a:rPr lang="en-AU" dirty="0"/>
              <a:t>One of my numbers has a 3 in it.</a:t>
            </a:r>
          </a:p>
          <a:p>
            <a:pPr marL="0" indent="0">
              <a:lnSpc>
                <a:spcPct val="150000"/>
              </a:lnSpc>
              <a:buNone/>
            </a:pPr>
            <a:r>
              <a:rPr lang="en-AU" dirty="0"/>
              <a:t>What might be my two numbers?</a:t>
            </a:r>
          </a:p>
          <a:p>
            <a:pPr marL="0" indent="0">
              <a:buNone/>
            </a:pPr>
            <a:endParaRPr lang="en-AU" dirty="0"/>
          </a:p>
        </p:txBody>
      </p:sp>
    </p:spTree>
    <p:extLst>
      <p:ext uri="{BB962C8B-B14F-4D97-AF65-F5344CB8AC3E}">
        <p14:creationId xmlns:p14="http://schemas.microsoft.com/office/powerpoint/2010/main" val="31320671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b="1" dirty="0">
                <a:solidFill>
                  <a:schemeClr val="tx2"/>
                </a:solidFill>
              </a:rPr>
              <a:t>A revised lesson structure</a:t>
            </a:r>
          </a:p>
        </p:txBody>
      </p:sp>
      <p:sp>
        <p:nvSpPr>
          <p:cNvPr id="3" name="Content Placeholder 2"/>
          <p:cNvSpPr>
            <a:spLocks noGrp="1"/>
          </p:cNvSpPr>
          <p:nvPr>
            <p:ph idx="1"/>
          </p:nvPr>
        </p:nvSpPr>
        <p:spPr/>
        <p:txBody>
          <a:bodyPr>
            <a:normAutofit/>
          </a:bodyPr>
          <a:lstStyle/>
          <a:p>
            <a:r>
              <a:rPr lang="en-AU" dirty="0"/>
              <a:t>In this view, the sequence</a:t>
            </a:r>
          </a:p>
          <a:p>
            <a:pPr lvl="1"/>
            <a:r>
              <a:rPr lang="en-AU" dirty="0"/>
              <a:t>Launch (without telling)</a:t>
            </a:r>
          </a:p>
          <a:p>
            <a:pPr lvl="1"/>
            <a:r>
              <a:rPr lang="en-AU" dirty="0"/>
              <a:t>Explore (for themselves)</a:t>
            </a:r>
          </a:p>
          <a:p>
            <a:pPr lvl="1"/>
            <a:r>
              <a:rPr lang="en-AU" dirty="0"/>
              <a:t>Summarise (drawing on the</a:t>
            </a:r>
          </a:p>
          <a:p>
            <a:pPr lvl="1">
              <a:buNone/>
            </a:pPr>
            <a:r>
              <a:rPr lang="en-AU" dirty="0"/>
              <a:t>    learning of the students)</a:t>
            </a:r>
          </a:p>
          <a:p>
            <a:r>
              <a:rPr lang="en-AU" dirty="0"/>
              <a:t>… is cyclical and might happen more than once in a lesson (or learning sequence)</a:t>
            </a:r>
          </a:p>
        </p:txBody>
      </p:sp>
      <p:sp>
        <p:nvSpPr>
          <p:cNvPr id="4" name="Footer Placeholder 3"/>
          <p:cNvSpPr>
            <a:spLocks noGrp="1"/>
          </p:cNvSpPr>
          <p:nvPr>
            <p:ph type="ftr" sz="quarter" idx="4294967295"/>
          </p:nvPr>
        </p:nvSpPr>
        <p:spPr>
          <a:xfrm>
            <a:off x="3124200" y="6356350"/>
            <a:ext cx="2895600" cy="365125"/>
          </a:xfrm>
          <a:prstGeom prst="rect">
            <a:avLst/>
          </a:prstGeom>
        </p:spPr>
        <p:txBody>
          <a:bodyPr/>
          <a:lstStyle/>
          <a:p>
            <a:r>
              <a:rPr lang="en-AU"/>
              <a:t>ACARA session 1</a:t>
            </a:r>
          </a:p>
        </p:txBody>
      </p:sp>
      <p:graphicFrame>
        <p:nvGraphicFramePr>
          <p:cNvPr id="5" name="Content Placeholder 4"/>
          <p:cNvGraphicFramePr>
            <a:graphicFrameLocks/>
          </p:cNvGraphicFramePr>
          <p:nvPr/>
        </p:nvGraphicFramePr>
        <p:xfrm>
          <a:off x="5364088" y="1412776"/>
          <a:ext cx="3456384" cy="26642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9453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tx2"/>
                </a:solidFill>
              </a:rPr>
              <a:t>The lessons consist of</a:t>
            </a:r>
          </a:p>
        </p:txBody>
      </p:sp>
      <p:sp>
        <p:nvSpPr>
          <p:cNvPr id="3" name="Content Placeholder 2"/>
          <p:cNvSpPr>
            <a:spLocks noGrp="1"/>
          </p:cNvSpPr>
          <p:nvPr>
            <p:ph idx="1"/>
          </p:nvPr>
        </p:nvSpPr>
        <p:spPr>
          <a:xfrm>
            <a:off x="323528" y="1340768"/>
            <a:ext cx="8363272" cy="5040560"/>
          </a:xfrm>
        </p:spPr>
        <p:txBody>
          <a:bodyPr>
            <a:normAutofit fontScale="85000" lnSpcReduction="10000"/>
          </a:bodyPr>
          <a:lstStyle/>
          <a:p>
            <a:r>
              <a:rPr lang="en-AU" dirty="0"/>
              <a:t>One or more challenging task(s)</a:t>
            </a:r>
          </a:p>
          <a:p>
            <a:r>
              <a:rPr lang="en-AU" dirty="0"/>
              <a:t>One or more consolidating task(s) (see Dooley, 2012)</a:t>
            </a:r>
          </a:p>
          <a:p>
            <a:pPr lvl="0"/>
            <a:r>
              <a:rPr lang="en-AU" dirty="0"/>
              <a:t>preliminary experiences that are pre-requisite but which do not detract from the challenge of the tasks</a:t>
            </a:r>
          </a:p>
          <a:p>
            <a:pPr lvl="0"/>
            <a:r>
              <a:rPr lang="en-AU" dirty="0"/>
              <a:t>supplementary tasks that offer the potential for differentiating the experience through the use of </a:t>
            </a:r>
          </a:p>
          <a:p>
            <a:pPr lvl="1"/>
            <a:r>
              <a:rPr lang="en-AU" i="1" dirty="0"/>
              <a:t>enabling</a:t>
            </a:r>
            <a:r>
              <a:rPr lang="en-AU" dirty="0"/>
              <a:t> prompts (see Sullivan, et al., 2009) which can reduce the number of steps, simplify the complexity of the numbers, and vary the forms of representation for those students who cannot proceed with the task;</a:t>
            </a:r>
          </a:p>
          <a:p>
            <a:pPr lvl="1"/>
            <a:r>
              <a:rPr lang="en-AU" i="1" dirty="0"/>
              <a:t>extending </a:t>
            </a:r>
            <a:r>
              <a:rPr lang="en-AU" dirty="0"/>
              <a:t>prompts for students who complete the original task quickly which often prompt abstraction and generalisation of the solutions.</a:t>
            </a:r>
          </a:p>
          <a:p>
            <a:endParaRPr lang="en-AU" dirty="0"/>
          </a:p>
        </p:txBody>
      </p:sp>
      <p:sp>
        <p:nvSpPr>
          <p:cNvPr id="4" name="Footer Placeholder 3"/>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3081165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79296" cy="1143000"/>
          </a:xfrm>
        </p:spPr>
        <p:txBody>
          <a:bodyPr>
            <a:normAutofit fontScale="90000"/>
          </a:bodyPr>
          <a:lstStyle/>
          <a:p>
            <a:r>
              <a:rPr lang="en-AU" dirty="0"/>
              <a:t>The ladder ratio</a:t>
            </a:r>
            <a:br>
              <a:rPr lang="en-AU" dirty="0"/>
            </a:br>
            <a:r>
              <a:rPr lang="en-AU" dirty="0"/>
              <a:t>(describe 3 different ways for doing this)</a:t>
            </a:r>
          </a:p>
        </p:txBody>
      </p:sp>
      <p:sp>
        <p:nvSpPr>
          <p:cNvPr id="3" name="Content Placeholder 2"/>
          <p:cNvSpPr>
            <a:spLocks noGrp="1"/>
          </p:cNvSpPr>
          <p:nvPr>
            <p:ph idx="1"/>
          </p:nvPr>
        </p:nvSpPr>
        <p:spPr/>
        <p:txBody>
          <a:bodyPr/>
          <a:lstStyle/>
          <a:p>
            <a:r>
              <a:rPr lang="en-AU" dirty="0"/>
              <a:t>You have a 6 metre ladder.</a:t>
            </a:r>
          </a:p>
          <a:p>
            <a:r>
              <a:rPr lang="en-AU" dirty="0"/>
              <a:t>The rule is it must be 1 metre from the wall for every 4 metres of height.</a:t>
            </a:r>
          </a:p>
          <a:p>
            <a:r>
              <a:rPr lang="en-AU" dirty="0"/>
              <a:t>How far up the wall might it reach?</a:t>
            </a:r>
          </a:p>
          <a:p>
            <a:r>
              <a:rPr lang="en-AU" dirty="0"/>
              <a:t>What would be the angle with the ground?</a:t>
            </a:r>
          </a:p>
        </p:txBody>
      </p:sp>
      <p:sp>
        <p:nvSpPr>
          <p:cNvPr id="4" name="Footer Placeholder 3"/>
          <p:cNvSpPr>
            <a:spLocks noGrp="1"/>
          </p:cNvSpPr>
          <p:nvPr>
            <p:ph type="ftr" sz="quarter" idx="10"/>
          </p:nvPr>
        </p:nvSpPr>
        <p:spPr/>
        <p:txBody>
          <a:bodyPr/>
          <a:lstStyle/>
          <a:p>
            <a:pPr>
              <a:defRPr/>
            </a:pPr>
            <a:r>
              <a:rPr lang="en-US"/>
              <a:t>ACARA session 1</a:t>
            </a:r>
            <a:endParaRPr lang="en-AU"/>
          </a:p>
        </p:txBody>
      </p:sp>
    </p:spTree>
    <p:extLst>
      <p:ext uri="{BB962C8B-B14F-4D97-AF65-F5344CB8AC3E}">
        <p14:creationId xmlns:p14="http://schemas.microsoft.com/office/powerpoint/2010/main" val="1654951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Teaching kids to ride</a:t>
            </a:r>
          </a:p>
        </p:txBody>
      </p:sp>
      <p:sp>
        <p:nvSpPr>
          <p:cNvPr id="3" name="Content Placeholder 2"/>
          <p:cNvSpPr>
            <a:spLocks noGrp="1"/>
          </p:cNvSpPr>
          <p:nvPr>
            <p:ph idx="1"/>
          </p:nvPr>
        </p:nvSpPr>
        <p:spPr/>
        <p:txBody>
          <a:bodyPr/>
          <a:lstStyle/>
          <a:p>
            <a:endParaRPr lang="en-AU" dirty="0"/>
          </a:p>
        </p:txBody>
      </p:sp>
      <p:sp>
        <p:nvSpPr>
          <p:cNvPr id="4" name="Footer Placeholder 3"/>
          <p:cNvSpPr>
            <a:spLocks noGrp="1"/>
          </p:cNvSpPr>
          <p:nvPr>
            <p:ph type="ftr" sz="quarter" idx="11"/>
          </p:nvPr>
        </p:nvSpPr>
        <p:spPr/>
        <p:txBody>
          <a:bodyPr/>
          <a:lstStyle/>
          <a:p>
            <a:r>
              <a:rPr lang="en-AU"/>
              <a:t>ACARA session 1</a:t>
            </a:r>
          </a:p>
        </p:txBody>
      </p:sp>
      <p:pic>
        <p:nvPicPr>
          <p:cNvPr id="1026" name="Picture 2" descr="Ride a Bike Safel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7744" y="1387260"/>
            <a:ext cx="4608512" cy="50802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548353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One side 10 cm</a:t>
            </a:r>
          </a:p>
        </p:txBody>
      </p:sp>
      <p:sp>
        <p:nvSpPr>
          <p:cNvPr id="3" name="Content Placeholder 2"/>
          <p:cNvSpPr>
            <a:spLocks noGrp="1"/>
          </p:cNvSpPr>
          <p:nvPr>
            <p:ph idx="1"/>
          </p:nvPr>
        </p:nvSpPr>
        <p:spPr/>
        <p:txBody>
          <a:bodyPr/>
          <a:lstStyle/>
          <a:p>
            <a:r>
              <a:rPr lang="en-AU" dirty="0"/>
              <a:t>A right angled triangle with one side 10cm, has another side double that.</a:t>
            </a:r>
          </a:p>
          <a:p>
            <a:r>
              <a:rPr lang="en-AU" dirty="0"/>
              <a:t>What might be the length of all three sides and what might be the angles?</a:t>
            </a:r>
          </a:p>
        </p:txBody>
      </p:sp>
      <p:sp>
        <p:nvSpPr>
          <p:cNvPr id="4" name="Footer Placeholder 3"/>
          <p:cNvSpPr>
            <a:spLocks noGrp="1"/>
          </p:cNvSpPr>
          <p:nvPr>
            <p:ph type="ftr" sz="quarter" idx="10"/>
          </p:nvPr>
        </p:nvSpPr>
        <p:spPr/>
        <p:txBody>
          <a:bodyPr/>
          <a:lstStyle/>
          <a:p>
            <a:pPr>
              <a:defRPr/>
            </a:pPr>
            <a:r>
              <a:rPr lang="en-US"/>
              <a:t>ACARA session 1</a:t>
            </a:r>
            <a:endParaRPr lang="en-AU"/>
          </a:p>
        </p:txBody>
      </p:sp>
    </p:spTree>
    <p:extLst>
      <p:ext uri="{BB962C8B-B14F-4D97-AF65-F5344CB8AC3E}">
        <p14:creationId xmlns:p14="http://schemas.microsoft.com/office/powerpoint/2010/main" val="31276652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One third</a:t>
            </a:r>
          </a:p>
        </p:txBody>
      </p:sp>
      <p:sp>
        <p:nvSpPr>
          <p:cNvPr id="3" name="Content Placeholder 2"/>
          <p:cNvSpPr>
            <a:spLocks noGrp="1"/>
          </p:cNvSpPr>
          <p:nvPr>
            <p:ph idx="1"/>
          </p:nvPr>
        </p:nvSpPr>
        <p:spPr/>
        <p:txBody>
          <a:bodyPr/>
          <a:lstStyle/>
          <a:p>
            <a:r>
              <a:rPr lang="en-AU" dirty="0"/>
              <a:t>A right angled triangle has one angle one third of another. </a:t>
            </a:r>
          </a:p>
          <a:p>
            <a:r>
              <a:rPr lang="en-AU" dirty="0"/>
              <a:t>It also has one side one third of another.</a:t>
            </a:r>
          </a:p>
          <a:p>
            <a:r>
              <a:rPr lang="en-AU" dirty="0"/>
              <a:t>What might the triangle look like?</a:t>
            </a:r>
          </a:p>
          <a:p>
            <a:r>
              <a:rPr lang="en-AU" dirty="0"/>
              <a:t>Give as many answers as you can</a:t>
            </a:r>
          </a:p>
        </p:txBody>
      </p:sp>
      <p:sp>
        <p:nvSpPr>
          <p:cNvPr id="4" name="Footer Placeholder 3"/>
          <p:cNvSpPr>
            <a:spLocks noGrp="1"/>
          </p:cNvSpPr>
          <p:nvPr>
            <p:ph type="ftr" sz="quarter" idx="10"/>
          </p:nvPr>
        </p:nvSpPr>
        <p:spPr/>
        <p:txBody>
          <a:bodyPr/>
          <a:lstStyle/>
          <a:p>
            <a:pPr>
              <a:defRPr/>
            </a:pPr>
            <a:r>
              <a:rPr lang="en-US"/>
              <a:t>ACARA session 1</a:t>
            </a:r>
            <a:endParaRPr lang="en-AU"/>
          </a:p>
        </p:txBody>
      </p:sp>
    </p:spTree>
    <p:extLst>
      <p:ext uri="{BB962C8B-B14F-4D97-AF65-F5344CB8AC3E}">
        <p14:creationId xmlns:p14="http://schemas.microsoft.com/office/powerpoint/2010/main" val="8073184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One angle has a sine of 0.3</a:t>
            </a:r>
          </a:p>
        </p:txBody>
      </p:sp>
      <p:sp>
        <p:nvSpPr>
          <p:cNvPr id="3" name="Content Placeholder 2"/>
          <p:cNvSpPr>
            <a:spLocks noGrp="1"/>
          </p:cNvSpPr>
          <p:nvPr>
            <p:ph idx="1"/>
          </p:nvPr>
        </p:nvSpPr>
        <p:spPr/>
        <p:txBody>
          <a:bodyPr/>
          <a:lstStyle/>
          <a:p>
            <a:r>
              <a:rPr lang="en-AU" dirty="0"/>
              <a:t>Draw a right angled triangle where one side is 10 cm and one of the angles has a sine value of 0.3.</a:t>
            </a:r>
          </a:p>
          <a:p>
            <a:r>
              <a:rPr lang="en-AU" dirty="0"/>
              <a:t>What might the length of the sides and the size of the angles?</a:t>
            </a:r>
          </a:p>
          <a:p>
            <a:endParaRPr lang="en-AU" dirty="0"/>
          </a:p>
        </p:txBody>
      </p:sp>
      <p:sp>
        <p:nvSpPr>
          <p:cNvPr id="4" name="Footer Placeholder 3"/>
          <p:cNvSpPr>
            <a:spLocks noGrp="1"/>
          </p:cNvSpPr>
          <p:nvPr>
            <p:ph type="ftr" sz="quarter" idx="10"/>
          </p:nvPr>
        </p:nvSpPr>
        <p:spPr/>
        <p:txBody>
          <a:bodyPr/>
          <a:lstStyle/>
          <a:p>
            <a:pPr>
              <a:defRPr/>
            </a:pPr>
            <a:r>
              <a:rPr lang="en-US"/>
              <a:t>ACARA session 1</a:t>
            </a:r>
            <a:endParaRPr lang="en-AU"/>
          </a:p>
        </p:txBody>
      </p:sp>
    </p:spTree>
    <p:extLst>
      <p:ext uri="{BB962C8B-B14F-4D97-AF65-F5344CB8AC3E}">
        <p14:creationId xmlns:p14="http://schemas.microsoft.com/office/powerpoint/2010/main" val="390481546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tx2"/>
                </a:solidFill>
              </a:rPr>
              <a:t>Conclusion</a:t>
            </a:r>
          </a:p>
        </p:txBody>
      </p:sp>
      <p:sp>
        <p:nvSpPr>
          <p:cNvPr id="3" name="Content Placeholder 2"/>
          <p:cNvSpPr>
            <a:spLocks noGrp="1"/>
          </p:cNvSpPr>
          <p:nvPr>
            <p:ph idx="1"/>
          </p:nvPr>
        </p:nvSpPr>
        <p:spPr/>
        <p:txBody>
          <a:bodyPr/>
          <a:lstStyle/>
          <a:p>
            <a:r>
              <a:rPr lang="en-AU" dirty="0"/>
              <a:t>Maths teaching can be inclusive</a:t>
            </a:r>
          </a:p>
          <a:p>
            <a:r>
              <a:rPr lang="en-AU" dirty="0"/>
              <a:t>We need to activate their cognition</a:t>
            </a:r>
          </a:p>
          <a:p>
            <a:r>
              <a:rPr lang="en-AU" dirty="0"/>
              <a:t>We need to assess for learning</a:t>
            </a:r>
          </a:p>
          <a:p>
            <a:r>
              <a:rPr lang="en-AU" dirty="0"/>
              <a:t>The curriculum proficiencies give a guide to a broad curriculum</a:t>
            </a:r>
          </a:p>
        </p:txBody>
      </p:sp>
      <p:sp>
        <p:nvSpPr>
          <p:cNvPr id="4" name="Footer Placeholder 3"/>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3129758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By the way, …</a:t>
            </a:r>
          </a:p>
        </p:txBody>
      </p:sp>
      <p:sp>
        <p:nvSpPr>
          <p:cNvPr id="3" name="Content Placeholder 2"/>
          <p:cNvSpPr>
            <a:spLocks noGrp="1"/>
          </p:cNvSpPr>
          <p:nvPr>
            <p:ph idx="1"/>
          </p:nvPr>
        </p:nvSpPr>
        <p:spPr/>
        <p:txBody>
          <a:bodyPr/>
          <a:lstStyle/>
          <a:p>
            <a:r>
              <a:rPr lang="en-AU" dirty="0"/>
              <a:t>Those tasks are not worth doing if students are told what to do</a:t>
            </a:r>
          </a:p>
          <a:p>
            <a:r>
              <a:rPr lang="en-AU" dirty="0"/>
              <a:t>So, if you want to tell students what to do, you need tasks that are better focused on the key fraction concepts than these ones (good luck finding them)</a:t>
            </a:r>
          </a:p>
        </p:txBody>
      </p:sp>
      <p:sp>
        <p:nvSpPr>
          <p:cNvPr id="4" name="Footer Placeholder 3"/>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2039102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omemade Puff Pastr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688" y="1340768"/>
            <a:ext cx="4762500" cy="3705225"/>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2200367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938338"/>
          </a:xfrm>
        </p:spPr>
        <p:txBody>
          <a:bodyPr>
            <a:normAutofit fontScale="90000"/>
          </a:bodyPr>
          <a:lstStyle/>
          <a:p>
            <a:r>
              <a:rPr lang="en-AU" dirty="0"/>
              <a:t>Some aspects of learning mathematics are like hunting for Easter eggs, some aspects are like learning to ride a bike, and some are like learning French</a:t>
            </a:r>
          </a:p>
        </p:txBody>
      </p:sp>
      <p:sp>
        <p:nvSpPr>
          <p:cNvPr id="3" name="Content Placeholder 2"/>
          <p:cNvSpPr>
            <a:spLocks noGrp="1"/>
          </p:cNvSpPr>
          <p:nvPr>
            <p:ph idx="1"/>
          </p:nvPr>
        </p:nvSpPr>
        <p:spPr>
          <a:xfrm>
            <a:off x="683568" y="4077072"/>
            <a:ext cx="8003232" cy="2049091"/>
          </a:xfrm>
        </p:spPr>
        <p:txBody>
          <a:bodyPr/>
          <a:lstStyle/>
          <a:p>
            <a:endParaRPr lang="en-AU" dirty="0"/>
          </a:p>
        </p:txBody>
      </p:sp>
      <p:sp>
        <p:nvSpPr>
          <p:cNvPr id="4" name="Footer Placeholder 3"/>
          <p:cNvSpPr>
            <a:spLocks noGrp="1"/>
          </p:cNvSpPr>
          <p:nvPr>
            <p:ph type="ftr" sz="quarter" idx="11"/>
          </p:nvPr>
        </p:nvSpPr>
        <p:spPr/>
        <p:txBody>
          <a:bodyPr/>
          <a:lstStyle/>
          <a:p>
            <a:r>
              <a:rPr lang="en-AU"/>
              <a:t>ACARA session 1</a:t>
            </a:r>
          </a:p>
        </p:txBody>
      </p:sp>
    </p:spTree>
    <p:extLst>
      <p:ext uri="{BB962C8B-B14F-4D97-AF65-F5344CB8AC3E}">
        <p14:creationId xmlns:p14="http://schemas.microsoft.com/office/powerpoint/2010/main" val="1660627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AU" sz="4000" dirty="0">
                <a:solidFill>
                  <a:schemeClr val="tx2"/>
                </a:solidFill>
              </a:rPr>
              <a:t>In the Australian curriculum</a:t>
            </a:r>
          </a:p>
        </p:txBody>
      </p:sp>
      <p:sp>
        <p:nvSpPr>
          <p:cNvPr id="81923" name="Rectangle 3"/>
          <p:cNvSpPr>
            <a:spLocks noGrp="1" noChangeArrowheads="1"/>
          </p:cNvSpPr>
          <p:nvPr>
            <p:ph idx="1"/>
          </p:nvPr>
        </p:nvSpPr>
        <p:spPr>
          <a:xfrm>
            <a:off x="251520" y="1268760"/>
            <a:ext cx="8712968" cy="4857403"/>
          </a:xfrm>
        </p:spPr>
        <p:txBody>
          <a:bodyPr vert="horz" lIns="91440" tIns="45720" rIns="91440" bIns="45720" rtlCol="0" anchor="t">
            <a:normAutofit fontScale="92500" lnSpcReduction="10000"/>
          </a:bodyPr>
          <a:lstStyle/>
          <a:p>
            <a:r>
              <a:rPr lang="EN-AU" dirty="0">
                <a:solidFill>
                  <a:schemeClr val="accent2"/>
                </a:solidFill>
              </a:rPr>
              <a:t>Understanding </a:t>
            </a:r>
          </a:p>
          <a:p>
            <a:pPr lvl="1"/>
            <a:r>
              <a:rPr lang="EN-AU" dirty="0"/>
              <a:t>(connecting, representing, identifying, describing, interpreting, sorting, …)</a:t>
            </a:r>
          </a:p>
          <a:p>
            <a:r>
              <a:rPr lang="EN-AU" dirty="0">
                <a:solidFill>
                  <a:schemeClr val="accent2"/>
                </a:solidFill>
              </a:rPr>
              <a:t>Fluency </a:t>
            </a:r>
          </a:p>
          <a:p>
            <a:pPr lvl="1"/>
            <a:r>
              <a:rPr lang="EN-AU" dirty="0"/>
              <a:t>(calculating, recognising, choosing, recalling, manipulating, …)</a:t>
            </a:r>
          </a:p>
          <a:p>
            <a:r>
              <a:rPr lang="EN-AU" dirty="0">
                <a:solidFill>
                  <a:schemeClr val="accent2"/>
                </a:solidFill>
              </a:rPr>
              <a:t>Problem solving </a:t>
            </a:r>
          </a:p>
          <a:p>
            <a:pPr lvl="1"/>
            <a:r>
              <a:rPr lang="EN-AU" dirty="0"/>
              <a:t>(applying, designing, planning, checking, imagining, …)</a:t>
            </a:r>
          </a:p>
          <a:p>
            <a:r>
              <a:rPr lang="EN-AU" dirty="0">
                <a:solidFill>
                  <a:schemeClr val="accent2"/>
                </a:solidFill>
              </a:rPr>
              <a:t>Reasoning </a:t>
            </a:r>
          </a:p>
          <a:p>
            <a:pPr lvl="1"/>
            <a:r>
              <a:rPr lang="EN-AU" dirty="0"/>
              <a:t>(explaining, justifying, comparing and contrasting, inferring, deducing, proving, …)</a:t>
            </a:r>
          </a:p>
        </p:txBody>
      </p:sp>
      <p:sp>
        <p:nvSpPr>
          <p:cNvPr id="4" name="Footer Placeholder 3"/>
          <p:cNvSpPr>
            <a:spLocks noGrp="1"/>
          </p:cNvSpPr>
          <p:nvPr>
            <p:ph type="ftr" sz="quarter" idx="4294967295"/>
          </p:nvPr>
        </p:nvSpPr>
        <p:spPr>
          <a:xfrm>
            <a:off x="3124200" y="6356350"/>
            <a:ext cx="2895600" cy="365125"/>
          </a:xfrm>
          <a:prstGeom prst="rect">
            <a:avLst/>
          </a:prstGeom>
        </p:spPr>
        <p:txBody>
          <a:bodyPr/>
          <a:lstStyle/>
          <a:p>
            <a:r>
              <a:rPr lang="en-AU"/>
              <a:t>ACARA session 1</a:t>
            </a:r>
          </a:p>
        </p:txBody>
      </p:sp>
    </p:spTree>
    <p:extLst>
      <p:ext uri="{BB962C8B-B14F-4D97-AF65-F5344CB8AC3E}">
        <p14:creationId xmlns:p14="http://schemas.microsoft.com/office/powerpoint/2010/main" val="1413070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192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192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192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2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192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192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192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930226"/>
          </a:xfrm>
        </p:spPr>
        <p:txBody>
          <a:bodyPr>
            <a:normAutofit/>
          </a:bodyPr>
          <a:lstStyle/>
          <a:p>
            <a:r>
              <a:rPr lang="en-AU" dirty="0"/>
              <a:t>The proficiencies are core components (not add </a:t>
            </a:r>
            <a:r>
              <a:rPr lang="en-AU" dirty="0" err="1"/>
              <a:t>ons</a:t>
            </a:r>
            <a:r>
              <a:rPr lang="en-AU" dirty="0"/>
              <a:t>)</a:t>
            </a:r>
          </a:p>
        </p:txBody>
      </p:sp>
      <p:pic>
        <p:nvPicPr>
          <p:cNvPr id="4" name="Picture 2"/>
          <p:cNvPicPr>
            <a:picLocks noGrp="1" noChangeAspect="1" noChangeArrowheads="1"/>
          </p:cNvPicPr>
          <p:nvPr>
            <p:ph idx="1"/>
          </p:nvPr>
        </p:nvPicPr>
        <p:blipFill>
          <a:blip r:embed="rId2" cstate="print"/>
          <a:srcRect/>
          <a:stretch>
            <a:fillRect/>
          </a:stretch>
        </p:blipFill>
        <p:spPr>
          <a:xfrm>
            <a:off x="609600" y="1181100"/>
            <a:ext cx="8178494" cy="5267219"/>
          </a:xfrm>
        </p:spPr>
      </p:pic>
      <p:sp>
        <p:nvSpPr>
          <p:cNvPr id="5" name="Footer Placeholder 4"/>
          <p:cNvSpPr>
            <a:spLocks noGrp="1"/>
          </p:cNvSpPr>
          <p:nvPr>
            <p:ph type="ftr" sz="quarter" idx="4294967295"/>
          </p:nvPr>
        </p:nvSpPr>
        <p:spPr>
          <a:xfrm>
            <a:off x="3124200" y="6356350"/>
            <a:ext cx="2895600" cy="365125"/>
          </a:xfrm>
          <a:prstGeom prst="rect">
            <a:avLst/>
          </a:prstGeom>
        </p:spPr>
        <p:txBody>
          <a:bodyPr/>
          <a:lstStyle/>
          <a:p>
            <a:r>
              <a:rPr lang="en-AU"/>
              <a:t>ACARA session 1</a:t>
            </a:r>
          </a:p>
        </p:txBody>
      </p:sp>
    </p:spTree>
    <p:extLst>
      <p:ext uri="{BB962C8B-B14F-4D97-AF65-F5344CB8AC3E}">
        <p14:creationId xmlns:p14="http://schemas.microsoft.com/office/powerpoint/2010/main" val="32689234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454B3F94CD45449A2AEB6169833E96F" ma:contentTypeVersion="0" ma:contentTypeDescription="Create a new document." ma:contentTypeScope="" ma:versionID="086a82045b70079684a78bedb53d005f">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E769342-D8BB-4703-AB39-419108B852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519F2E71-DC12-4C55-82AE-0924F1487238}">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C10C5A1B-DBC6-4D7C-B9C9-78440E42A30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6335</TotalTime>
  <Words>2163</Words>
  <Application>Microsoft Office PowerPoint</Application>
  <PresentationFormat>On-screen Show (4:3)</PresentationFormat>
  <Paragraphs>470</Paragraphs>
  <Slides>54</Slides>
  <Notes>11</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Office Theme</vt:lpstr>
      <vt:lpstr>Abstract</vt:lpstr>
      <vt:lpstr>Overall goals of the curriculum</vt:lpstr>
      <vt:lpstr>PowerPoint Presentation</vt:lpstr>
      <vt:lpstr> Easter …</vt:lpstr>
      <vt:lpstr>Teaching kids to ride</vt:lpstr>
      <vt:lpstr>PowerPoint Presentation</vt:lpstr>
      <vt:lpstr>Some aspects of learning mathematics are like hunting for Easter eggs, some aspects are like learning to ride a bike, and some are like learning French</vt:lpstr>
      <vt:lpstr>In the Australian curriculum</vt:lpstr>
      <vt:lpstr>The proficiencies are core components (not add ons)</vt:lpstr>
      <vt:lpstr>The proficiencies are core components (not add ons)</vt:lpstr>
      <vt:lpstr>There is agreement that tasks are important</vt:lpstr>
      <vt:lpstr>And those tasks should be challenging</vt:lpstr>
      <vt:lpstr>Especially if we wish to go beyond developing fluency …</vt:lpstr>
      <vt:lpstr>… and the tasks can address the goals of the curriculum …</vt:lpstr>
      <vt:lpstr>Cognitive activation tasks require students (prior to instruction) to</vt:lpstr>
      <vt:lpstr>Should we start easy and wind it up or start challenging and wind it back?</vt:lpstr>
      <vt:lpstr>Getting started</vt:lpstr>
      <vt:lpstr>Assumptions</vt:lpstr>
      <vt:lpstr>Making comparisons</vt:lpstr>
      <vt:lpstr>PowerPoint Presentation</vt:lpstr>
      <vt:lpstr>The Foundation level of the AC includes …</vt:lpstr>
      <vt:lpstr>Some aspects of the “lesson”</vt:lpstr>
      <vt:lpstr>An introduction</vt:lpstr>
      <vt:lpstr>For students who may not be quite ready</vt:lpstr>
      <vt:lpstr>For students who do it readily</vt:lpstr>
      <vt:lpstr>More comparisons</vt:lpstr>
      <vt:lpstr>Formalising</vt:lpstr>
      <vt:lpstr>How could we make the containers balance? (give as many answers as you can)</vt:lpstr>
      <vt:lpstr>A Consolidating task</vt:lpstr>
      <vt:lpstr>I want to make these two sets of highlighters the same. How can I do that?</vt:lpstr>
      <vt:lpstr>How can we make the number of grapes on each plate the same?</vt:lpstr>
      <vt:lpstr>What question are you asking?</vt:lpstr>
      <vt:lpstr>PowerPoint Presentation</vt:lpstr>
      <vt:lpstr>LEARNING TASK</vt:lpstr>
      <vt:lpstr>PowerPoint Presentation</vt:lpstr>
      <vt:lpstr>PowerPoint Presentation</vt:lpstr>
      <vt:lpstr>ENABLING PROMPT</vt:lpstr>
      <vt:lpstr>EXTENDING PROMPT</vt:lpstr>
      <vt:lpstr>But that task was to activate cognition. We now need to consolidate the learning.</vt:lpstr>
      <vt:lpstr>CONSOLIDATING TASK</vt:lpstr>
      <vt:lpstr>SPOT THE MISTAKE</vt:lpstr>
      <vt:lpstr>WHAT IS MISSING?</vt:lpstr>
      <vt:lpstr>WHAT IS POSSIBLE? </vt:lpstr>
      <vt:lpstr>PowerPoint Presentation</vt:lpstr>
      <vt:lpstr>PowerPoint Presentation</vt:lpstr>
      <vt:lpstr>PowerPoint Presentation</vt:lpstr>
      <vt:lpstr>A revised lesson structure</vt:lpstr>
      <vt:lpstr>The lessons consist of</vt:lpstr>
      <vt:lpstr>The ladder ratio (describe 3 different ways for doing this)</vt:lpstr>
      <vt:lpstr>One side 10 cm</vt:lpstr>
      <vt:lpstr>One third</vt:lpstr>
      <vt:lpstr>One angle has a sine of 0.3</vt:lpstr>
      <vt:lpstr>Conclusion</vt:lpstr>
      <vt:lpstr>By the way, …</vt:lpstr>
    </vt:vector>
  </TitlesOfParts>
  <Company>Monash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Sullivan</dc:creator>
  <cp:lastModifiedBy>Prandolini, Allison</cp:lastModifiedBy>
  <cp:revision>219</cp:revision>
  <cp:lastPrinted>2015-09-22T04:16:54Z</cp:lastPrinted>
  <dcterms:created xsi:type="dcterms:W3CDTF">2013-10-05T23:01:50Z</dcterms:created>
  <dcterms:modified xsi:type="dcterms:W3CDTF">2020-05-08T06:16:10Z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0x0101005454B3F94CD45449A2AEB6169833E96F</vt:lpwstr>
  </property>
</Properties>
</file>